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3"/>
    <p:sldId id="272" r:id="rId4"/>
    <p:sldId id="271" r:id="rId5"/>
    <p:sldId id="264" r:id="rId6"/>
    <p:sldId id="261" r:id="rId7"/>
    <p:sldId id="260" r:id="rId8"/>
    <p:sldId id="259" r:id="rId9"/>
    <p:sldId id="273" r:id="rId10"/>
    <p:sldId id="270" r:id="rId11"/>
    <p:sldId id="276" r:id="rId12"/>
  </p:sldIdLst>
  <p:sldSz cx="12192000" cy="6858000"/>
  <p:notesSz cx="6858000" cy="9144000"/>
  <p:embeddedFontLst>
    <p:embeddedFont>
      <p:font typeface="文泉驿微米黑" panose="020B0606030804020204" pitchFamily="34" charset="-122"/>
      <p:regular r:id="rId17"/>
    </p:embeddedFont>
    <p:embeddedFont>
      <p:font typeface="Microsoft YaHei" panose="020B0503020204020204" pitchFamily="34" charset="-122"/>
      <p:regular r:id="rId18"/>
    </p:embeddedFont>
    <p:embeddedFont>
      <p:font typeface="等线 Light" panose="02010600030101010101" charset="-122"/>
      <p:regular r:id="rId19"/>
    </p:embeddedFont>
    <p:embeddedFont>
      <p:font typeface="等线" panose="02010600030101010101" charset="-122"/>
      <p:regular r:id="rId2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4EB9"/>
    <a:srgbClr val="F6F8FB"/>
    <a:srgbClr val="FD0B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85" d="100"/>
          <a:sy n="85" d="100"/>
        </p:scale>
        <p:origin x="108" y="9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968292-02C9-4A51-A5FD-26D6CD4FDF3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BD783A-C9DB-47AA-B67C-3FDF6CA6BF8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ECC23BF-1C29-45C9-B15E-E25710BC8FA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78C37C3-5B45-4348-BF78-62091A2F75C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CC23BF-1C29-45C9-B15E-E25710BC8FA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8C37C3-5B45-4348-BF78-62091A2F75C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5.png"/><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5"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1">
            <a:extLst>
              <a:ext uri="{28A0092B-C50C-407E-A947-70E740481C1C}">
                <a14:useLocalDpi xmlns:a14="http://schemas.microsoft.com/office/drawing/2010/main" val="0"/>
              </a:ext>
            </a:extLst>
          </a:blip>
          <a:srcRect t="26715" r="52216" b="22942"/>
          <a:stretch>
            <a:fillRect/>
          </a:stretch>
        </p:blipFill>
        <p:spPr>
          <a:xfrm>
            <a:off x="4831881" y="-1"/>
            <a:ext cx="7360119" cy="6858001"/>
          </a:xfrm>
          <a:prstGeom prst="rect">
            <a:avLst/>
          </a:prstGeom>
        </p:spPr>
      </p:pic>
      <p:pic>
        <p:nvPicPr>
          <p:cNvPr id="7"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2">
            <a:extLst>
              <a:ext uri="{28A0092B-C50C-407E-A947-70E740481C1C}">
                <a14:useLocalDpi xmlns:a14="http://schemas.microsoft.com/office/drawing/2010/main" val="0"/>
              </a:ext>
            </a:extLst>
          </a:blip>
          <a:srcRect t="44968" r="34580"/>
          <a:stretch>
            <a:fillRect/>
          </a:stretch>
        </p:blipFill>
        <p:spPr>
          <a:xfrm>
            <a:off x="5454316" y="0"/>
            <a:ext cx="6737684" cy="5320379"/>
          </a:xfrm>
          <a:prstGeom prst="rect">
            <a:avLst/>
          </a:prstGeom>
        </p:spPr>
      </p:pic>
      <p:sp>
        <p:nvSpPr>
          <p:cNvPr id="10"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98228" y="2684927"/>
            <a:ext cx="4915388" cy="1383665"/>
          </a:xfrm>
          <a:prstGeom prst="rect">
            <a:avLst/>
          </a:prstGeom>
          <a:noFill/>
        </p:spPr>
        <p:txBody>
          <a:bodyPr wrap="square" rtlCol="0">
            <a:spAutoFit/>
          </a:bodyPr>
          <a:lstStyle/>
          <a:p>
            <a:r>
              <a:rPr lang="tr-TR" altLang="en-US" sz="2800" dirty="0">
                <a:gradFill>
                  <a:gsLst>
                    <a:gs pos="0">
                      <a:srgbClr val="007BD3"/>
                    </a:gs>
                    <a:gs pos="100000">
                      <a:srgbClr val="034373"/>
                    </a:gs>
                  </a:gsLst>
                  <a:lin scaled="0"/>
                </a:gradFill>
                <a:latin typeface="Times New Roman" panose="02020603050405020304" charset="0"/>
                <a:ea typeface="文泉驿微米黑" panose="020B0606030804020204" pitchFamily="34" charset="-122"/>
                <a:cs typeface="Times New Roman" panose="02020603050405020304" charset="0"/>
              </a:rPr>
              <a:t>TUĞBA BAŞ</a:t>
            </a:r>
            <a:endParaRPr lang="tr-TR" altLang="en-US" sz="2800" dirty="0">
              <a:gradFill>
                <a:gsLst>
                  <a:gs pos="0">
                    <a:srgbClr val="007BD3"/>
                  </a:gs>
                  <a:gs pos="100000">
                    <a:srgbClr val="034373"/>
                  </a:gs>
                </a:gsLst>
                <a:lin scaled="0"/>
              </a:gradFill>
              <a:latin typeface="Times New Roman" panose="02020603050405020304" charset="0"/>
              <a:ea typeface="文泉驿微米黑" panose="020B0606030804020204" pitchFamily="34" charset="-122"/>
              <a:cs typeface="Times New Roman" panose="02020603050405020304" charset="0"/>
            </a:endParaRPr>
          </a:p>
          <a:p>
            <a:endParaRPr lang="tr-TR" altLang="en-US" sz="2800" dirty="0">
              <a:gradFill>
                <a:gsLst>
                  <a:gs pos="0">
                    <a:srgbClr val="007BD3"/>
                  </a:gs>
                  <a:gs pos="100000">
                    <a:srgbClr val="034373"/>
                  </a:gs>
                </a:gsLst>
                <a:lin scaled="0"/>
              </a:gradFill>
              <a:latin typeface="Times New Roman" panose="02020603050405020304" charset="0"/>
              <a:ea typeface="文泉驿微米黑" panose="020B0606030804020204" pitchFamily="34" charset="-122"/>
              <a:cs typeface="Times New Roman" panose="02020603050405020304" charset="0"/>
            </a:endParaRPr>
          </a:p>
          <a:p>
            <a:r>
              <a:rPr lang="tr-TR" altLang="en-US" sz="2800" dirty="0">
                <a:gradFill>
                  <a:gsLst>
                    <a:gs pos="0">
                      <a:srgbClr val="007BD3"/>
                    </a:gs>
                    <a:gs pos="100000">
                      <a:srgbClr val="034373"/>
                    </a:gs>
                  </a:gsLst>
                  <a:lin scaled="0"/>
                </a:gradFill>
                <a:latin typeface="Times New Roman" panose="02020603050405020304" charset="0"/>
                <a:ea typeface="文泉驿微米黑" panose="020B0606030804020204" pitchFamily="34" charset="-122"/>
                <a:cs typeface="Times New Roman" panose="02020603050405020304" charset="0"/>
              </a:rPr>
              <a:t>180403017</a:t>
            </a:r>
            <a:endParaRPr lang="tr-TR" altLang="en-US" sz="2800" dirty="0">
              <a:gradFill>
                <a:gsLst>
                  <a:gs pos="0">
                    <a:srgbClr val="007BD3"/>
                  </a:gs>
                  <a:gs pos="100000">
                    <a:srgbClr val="034373"/>
                  </a:gs>
                </a:gsLst>
                <a:lin scaled="0"/>
              </a:gradFill>
              <a:latin typeface="Times New Roman" panose="02020603050405020304" charset="0"/>
              <a:ea typeface="文泉驿微米黑" panose="020B0606030804020204" pitchFamily="34" charset="-122"/>
              <a:cs typeface="Times New Roman" panose="02020603050405020304" charset="0"/>
            </a:endParaRPr>
          </a:p>
        </p:txBody>
      </p:sp>
      <p:sp>
        <p:nvSpPr>
          <p:cNvPr id="11"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98425" y="959485"/>
            <a:ext cx="6699250" cy="1383665"/>
          </a:xfrm>
          <a:prstGeom prst="rect">
            <a:avLst/>
          </a:prstGeom>
          <a:noFill/>
        </p:spPr>
        <p:txBody>
          <a:bodyPr wrap="square" rtlCol="0">
            <a:spAutoFit/>
          </a:bodyPr>
          <a:lstStyle/>
          <a:p>
            <a:r>
              <a:rPr lang="tr-TR" altLang="en-US" sz="2800" b="1" dirty="0">
                <a:gradFill>
                  <a:gsLst>
                    <a:gs pos="0">
                      <a:srgbClr val="FE4444"/>
                    </a:gs>
                    <a:gs pos="100000">
                      <a:srgbClr val="832B2B"/>
                    </a:gs>
                  </a:gsLst>
                  <a:lin scaled="0"/>
                </a:gradFill>
                <a:sym typeface="+mn-ea"/>
              </a:rPr>
              <a:t>EEE316 – MICROPROCESSORS PROJECT</a:t>
            </a:r>
            <a:endParaRPr lang="tr-TR" altLang="en-US" sz="2800" b="1" dirty="0">
              <a:gradFill>
                <a:gsLst>
                  <a:gs pos="0">
                    <a:srgbClr val="FE4444"/>
                  </a:gs>
                  <a:gs pos="100000">
                    <a:srgbClr val="832B2B"/>
                  </a:gs>
                </a:gsLst>
                <a:lin scaled="0"/>
              </a:gradFill>
            </a:endParaRPr>
          </a:p>
          <a:p>
            <a:endParaRPr lang="tr-TR" altLang="en-US" sz="2800" b="1" dirty="0">
              <a:gradFill>
                <a:gsLst>
                  <a:gs pos="0">
                    <a:srgbClr val="FE4444"/>
                  </a:gs>
                  <a:gs pos="100000">
                    <a:srgbClr val="832B2B"/>
                  </a:gs>
                </a:gsLst>
                <a:lin scaled="0"/>
              </a:gra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nvGrpSpPr>
          <p:cNvPr id="12"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921039" y="5864356"/>
            <a:ext cx="415339" cy="115502"/>
            <a:chOff x="5888331" y="191881"/>
            <a:chExt cx="415339" cy="115502"/>
          </a:xfrm>
          <a:gradFill>
            <a:gsLst>
              <a:gs pos="0">
                <a:srgbClr val="FD0B0D"/>
              </a:gs>
              <a:gs pos="100000">
                <a:srgbClr val="274EB9"/>
              </a:gs>
            </a:gsLst>
            <a:lin ang="2700000" scaled="0"/>
          </a:gradFill>
        </p:grpSpPr>
        <p:sp>
          <p:nvSpPr>
            <p:cNvPr id="13"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tx1">
                    <a:lumMod val="75000"/>
                    <a:lumOff val="25000"/>
                  </a:schemeClr>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4"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tx1">
                    <a:lumMod val="75000"/>
                    <a:lumOff val="25000"/>
                  </a:schemeClr>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5"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tx1">
                    <a:lumMod val="75000"/>
                    <a:lumOff val="25000"/>
                  </a:schemeClr>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pic>
        <p:nvPicPr>
          <p:cNvPr id="17" name="Flying impression design ——飞印象设计是一家专业的广告设计制作工作室，专注于平面、OFFICE、摄影等业务，工作室成立于2016年，拥有高水平的设计团队，已经立足于市场，今后将输出更多精致作品。">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98468" y="60877"/>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3000">
        <p14:vortex dir="r"/>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5"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1">
            <a:extLst>
              <a:ext uri="{28A0092B-C50C-407E-A947-70E740481C1C}">
                <a14:useLocalDpi xmlns:a14="http://schemas.microsoft.com/office/drawing/2010/main" val="0"/>
              </a:ext>
            </a:extLst>
          </a:blip>
          <a:srcRect t="26715" r="52216" b="22942"/>
          <a:stretch>
            <a:fillRect/>
          </a:stretch>
        </p:blipFill>
        <p:spPr>
          <a:xfrm>
            <a:off x="4680116" y="-1"/>
            <a:ext cx="7360119" cy="6858001"/>
          </a:xfrm>
          <a:prstGeom prst="rect">
            <a:avLst/>
          </a:prstGeom>
        </p:spPr>
      </p:pic>
      <p:pic>
        <p:nvPicPr>
          <p:cNvPr id="7"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2">
            <a:extLst>
              <a:ext uri="{28A0092B-C50C-407E-A947-70E740481C1C}">
                <a14:useLocalDpi xmlns:a14="http://schemas.microsoft.com/office/drawing/2010/main" val="0"/>
              </a:ext>
            </a:extLst>
          </a:blip>
          <a:srcRect t="44968" r="34580"/>
          <a:stretch>
            <a:fillRect/>
          </a:stretch>
        </p:blipFill>
        <p:spPr>
          <a:xfrm>
            <a:off x="5349541" y="-60960"/>
            <a:ext cx="6737684" cy="5320379"/>
          </a:xfrm>
          <a:prstGeom prst="rect">
            <a:avLst/>
          </a:prstGeom>
        </p:spPr>
      </p:pic>
      <p:sp>
        <p:nvSpPr>
          <p:cNvPr id="9" name="Flying impression design ——飞印象设计是一家专业的广告设计制作工作室，专注于平面、OFFICE、摄影等业务，工作室成立于2016年，拥有高水平的设计团队，已经立足于市场，今后将输出更多精致作品。"/>
          <p:cNvSpPr txBox="1"/>
          <p:nvPr>
            <p:custDataLst>
              <p:tags r:id="rId3"/>
            </p:custDataLst>
          </p:nvPr>
        </p:nvSpPr>
        <p:spPr>
          <a:xfrm>
            <a:off x="3817423" y="5182691"/>
            <a:ext cx="4034918" cy="681355"/>
          </a:xfrm>
          <a:prstGeom prst="rect">
            <a:avLst/>
          </a:prstGeom>
          <a:noFill/>
        </p:spPr>
        <p:txBody>
          <a:bodyPr wrap="square" rtlCol="0">
            <a:spAutoFit/>
          </a:body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tr-TR" altLang="de-DE" sz="1600" b="0" i="0" u="none" strike="noStrike" kern="1200" cap="none" spc="0" normalizeH="0" baseline="0" noProof="0" dirty="0">
                <a:ln>
                  <a:noFill/>
                </a:ln>
                <a:solidFill>
                  <a:prstClr val="black"/>
                </a:solidFill>
                <a:effectLst/>
                <a:uLnTx/>
                <a:uFillTx/>
                <a:latin typeface="文泉驿微米黑" panose="020B0606030804020204" pitchFamily="34" charset="-122"/>
                <a:ea typeface="文泉驿微米黑" panose="020B0606030804020204" pitchFamily="34" charset="-122"/>
                <a:cs typeface="文泉驿微米黑" panose="020B0606030804020204" pitchFamily="34" charset="-122"/>
              </a:rPr>
              <a:t>TUĞBA BAŞ</a:t>
            </a:r>
            <a:endParaRPr kumimoji="0" lang="tr-TR" altLang="de-DE" sz="1600" b="0" i="0" u="none" strike="noStrike" kern="1200" cap="none" spc="0" normalizeH="0" baseline="0" noProof="0" dirty="0">
              <a:ln>
                <a:noFill/>
              </a:ln>
              <a:solidFill>
                <a:prstClr val="black"/>
              </a:solidFill>
              <a:effectLst/>
              <a:uLnTx/>
              <a:uFillTx/>
              <a:latin typeface="文泉驿微米黑" panose="020B0606030804020204" pitchFamily="34" charset="-122"/>
              <a:ea typeface="文泉驿微米黑" panose="020B0606030804020204" pitchFamily="34" charset="-122"/>
              <a:cs typeface="文泉驿微米黑" panose="020B0606030804020204" pitchFamily="34" charset="-122"/>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tr-TR" altLang="de-DE" sz="1600" b="0" i="0" u="none" strike="noStrike" kern="1200" cap="none" spc="0" normalizeH="0" baseline="0" noProof="0" dirty="0">
                <a:ln>
                  <a:noFill/>
                </a:ln>
                <a:solidFill>
                  <a:prstClr val="black"/>
                </a:solidFill>
                <a:effectLst/>
                <a:uLnTx/>
                <a:uFillTx/>
                <a:latin typeface="文泉驿微米黑" panose="020B0606030804020204" pitchFamily="34" charset="-122"/>
                <a:ea typeface="文泉驿微米黑" panose="020B0606030804020204" pitchFamily="34" charset="-122"/>
                <a:cs typeface="文泉驿微米黑" panose="020B0606030804020204" pitchFamily="34" charset="-122"/>
              </a:rPr>
              <a:t>180403017</a:t>
            </a:r>
            <a:endParaRPr kumimoji="0" lang="tr-TR" altLang="de-DE" sz="1600" b="0" i="0" u="none" strike="noStrike" kern="1200" cap="none" spc="0" normalizeH="0" baseline="0" noProof="0" dirty="0">
              <a:ln>
                <a:noFill/>
              </a:ln>
              <a:solidFill>
                <a:prstClr val="black"/>
              </a:solidFill>
              <a:effectLst/>
              <a:uLnTx/>
              <a:uFillTx/>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0"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845623" y="4561352"/>
            <a:ext cx="4915388" cy="583565"/>
          </a:xfrm>
          <a:prstGeom prst="rect">
            <a:avLst/>
          </a:prstGeom>
          <a:noFill/>
        </p:spPr>
        <p:txBody>
          <a:bodyPr wrap="square" rtlCol="0">
            <a:spAutoFit/>
          </a:bodyPr>
          <a:lstStyle/>
          <a:p>
            <a:pPr lvl="0"/>
            <a:r>
              <a:rPr lang="en-US" altLang="zh-CN" sz="3200" dirty="0">
                <a:solidFill>
                  <a:prstClr val="black"/>
                </a:solidFill>
                <a:latin typeface="文泉驿微米黑" panose="020B0606030804020204" pitchFamily="34" charset="-122"/>
                <a:ea typeface="文泉驿微米黑" panose="020B0606030804020204" pitchFamily="34" charset="-122"/>
                <a:cs typeface="文泉驿微米黑" panose="020B0606030804020204" pitchFamily="34" charset="-122"/>
              </a:rPr>
              <a:t>Thank You </a:t>
            </a:r>
            <a:r>
              <a:rPr lang="tr-TR" altLang="en-US" sz="3200" dirty="0">
                <a:solidFill>
                  <a:prstClr val="black"/>
                </a:solidFill>
                <a:latin typeface="文泉驿微米黑" panose="020B0606030804020204" pitchFamily="34" charset="-122"/>
                <a:ea typeface="文泉驿微米黑" panose="020B0606030804020204" pitchFamily="34" charset="-122"/>
                <a:cs typeface="文泉驿微米黑" panose="020B0606030804020204" pitchFamily="34" charset="-122"/>
              </a:rPr>
              <a:t>For Listening</a:t>
            </a:r>
            <a:endParaRPr lang="en-US" altLang="zh-CN" sz="3200" dirty="0">
              <a:solidFill>
                <a:prstClr val="black"/>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1"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440055" y="2921635"/>
            <a:ext cx="9455150"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tr-TR" altLang="en-US" sz="6000" b="0" i="0" u="none" strike="noStrike" kern="1200" cap="none" spc="0" normalizeH="0" baseline="0" noProof="0" dirty="0">
                <a:ln>
                  <a:noFill/>
                </a:ln>
                <a:gradFill>
                  <a:gsLst>
                    <a:gs pos="0">
                      <a:srgbClr val="FD0B0D"/>
                    </a:gs>
                    <a:gs pos="100000">
                      <a:srgbClr val="274EB9"/>
                    </a:gs>
                  </a:gsLst>
                  <a:lin ang="2700000" scaled="0"/>
                </a:gradFill>
                <a:effectLst/>
                <a:uLnTx/>
                <a:uFillTx/>
                <a:latin typeface="文泉驿微米黑" panose="020B0606030804020204" pitchFamily="34" charset="-122"/>
                <a:ea typeface="文泉驿微米黑" panose="020B0606030804020204" pitchFamily="34" charset="-122"/>
                <a:cs typeface="文泉驿微米黑" panose="020B0606030804020204" pitchFamily="34" charset="-122"/>
              </a:rPr>
              <a:t>ELEVATOR  PROJECT </a:t>
            </a:r>
            <a:endParaRPr kumimoji="0" lang="tr-TR" altLang="en-US" sz="6000" b="0" i="0" u="none" strike="noStrike" kern="1200" cap="none" spc="0" normalizeH="0" baseline="0" noProof="0" dirty="0">
              <a:ln>
                <a:noFill/>
              </a:ln>
              <a:gradFill>
                <a:gsLst>
                  <a:gs pos="0">
                    <a:srgbClr val="FD0B0D"/>
                  </a:gs>
                  <a:gs pos="100000">
                    <a:srgbClr val="274EB9"/>
                  </a:gs>
                </a:gsLst>
                <a:lin ang="2700000" scaled="0"/>
              </a:gradFill>
              <a:effectLst/>
              <a:uLnTx/>
              <a:uFillTx/>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nvGrpSpPr>
          <p:cNvPr id="12"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5049174" y="5769741"/>
            <a:ext cx="415339" cy="115502"/>
            <a:chOff x="5888331" y="191881"/>
            <a:chExt cx="415339" cy="115502"/>
          </a:xfrm>
          <a:gradFill>
            <a:gsLst>
              <a:gs pos="0">
                <a:srgbClr val="FD0B0D"/>
              </a:gs>
              <a:gs pos="100000">
                <a:srgbClr val="274EB9"/>
              </a:gs>
            </a:gsLst>
            <a:lin ang="2700000" scaled="0"/>
          </a:gradFill>
        </p:grpSpPr>
        <p:sp>
          <p:nvSpPr>
            <p:cNvPr id="13"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4"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5"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grpSp>
        <p:nvGrpSpPr>
          <p:cNvPr id="3" name="Flying impression design ——飞印象设计是一家专业的广告设计制作工作室，专注于平面、OFFICE、摄影等业务，工作室成立于2016年，拥有高水平的设计团队，已经立足于市场，今后将输出更多精致作品。"/>
          <p:cNvGrpSpPr>
            <a:grpSpLocks noChangeAspect="1"/>
          </p:cNvGrpSpPr>
          <p:nvPr/>
        </p:nvGrpSpPr>
        <p:grpSpPr bwMode="auto">
          <a:xfrm>
            <a:off x="1636236" y="567587"/>
            <a:ext cx="3443288" cy="1711325"/>
            <a:chOff x="2751" y="1114"/>
            <a:chExt cx="2169" cy="1078"/>
          </a:xfrm>
          <a:gradFill>
            <a:gsLst>
              <a:gs pos="0">
                <a:srgbClr val="FD0B0D"/>
              </a:gs>
              <a:gs pos="100000">
                <a:srgbClr val="274EB9"/>
              </a:gs>
            </a:gsLst>
            <a:lin ang="2700000" scaled="0"/>
          </a:gradFill>
        </p:grpSpPr>
        <p:sp>
          <p:nvSpPr>
            <p:cNvPr id="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51" y="1798"/>
              <a:ext cx="972" cy="394"/>
            </a:xfrm>
            <a:custGeom>
              <a:avLst/>
              <a:gdLst>
                <a:gd name="T0" fmla="*/ 305 w 464"/>
                <a:gd name="T1" fmla="*/ 0 h 187"/>
                <a:gd name="T2" fmla="*/ 413 w 464"/>
                <a:gd name="T3" fmla="*/ 45 h 187"/>
                <a:gd name="T4" fmla="*/ 455 w 464"/>
                <a:gd name="T5" fmla="*/ 164 h 187"/>
                <a:gd name="T6" fmla="*/ 416 w 464"/>
                <a:gd name="T7" fmla="*/ 187 h 187"/>
                <a:gd name="T8" fmla="*/ 264 w 464"/>
                <a:gd name="T9" fmla="*/ 187 h 187"/>
                <a:gd name="T10" fmla="*/ 56 w 464"/>
                <a:gd name="T11" fmla="*/ 187 h 187"/>
                <a:gd name="T12" fmla="*/ 12 w 464"/>
                <a:gd name="T13" fmla="*/ 129 h 187"/>
                <a:gd name="T14" fmla="*/ 117 w 464"/>
                <a:gd name="T15" fmla="*/ 16 h 187"/>
                <a:gd name="T16" fmla="*/ 159 w 464"/>
                <a:gd name="T17" fmla="*/ 1 h 187"/>
                <a:gd name="T18" fmla="*/ 200 w 464"/>
                <a:gd name="T19" fmla="*/ 118 h 187"/>
                <a:gd name="T20" fmla="*/ 195 w 464"/>
                <a:gd name="T21" fmla="*/ 10 h 187"/>
                <a:gd name="T22" fmla="*/ 269 w 464"/>
                <a:gd name="T23" fmla="*/ 10 h 187"/>
                <a:gd name="T24" fmla="*/ 264 w 464"/>
                <a:gd name="T25" fmla="*/ 119 h 187"/>
                <a:gd name="T26" fmla="*/ 305 w 464"/>
                <a:gd name="T27"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4" h="187">
                  <a:moveTo>
                    <a:pt x="305" y="0"/>
                  </a:moveTo>
                  <a:cubicBezTo>
                    <a:pt x="342" y="15"/>
                    <a:pt x="378" y="29"/>
                    <a:pt x="413" y="45"/>
                  </a:cubicBezTo>
                  <a:cubicBezTo>
                    <a:pt x="433" y="54"/>
                    <a:pt x="464" y="144"/>
                    <a:pt x="455" y="164"/>
                  </a:cubicBezTo>
                  <a:cubicBezTo>
                    <a:pt x="448" y="181"/>
                    <a:pt x="434" y="187"/>
                    <a:pt x="416" y="187"/>
                  </a:cubicBezTo>
                  <a:cubicBezTo>
                    <a:pt x="365" y="186"/>
                    <a:pt x="315" y="187"/>
                    <a:pt x="264" y="187"/>
                  </a:cubicBezTo>
                  <a:cubicBezTo>
                    <a:pt x="195" y="187"/>
                    <a:pt x="126" y="187"/>
                    <a:pt x="56" y="187"/>
                  </a:cubicBezTo>
                  <a:cubicBezTo>
                    <a:pt x="14" y="187"/>
                    <a:pt x="0" y="168"/>
                    <a:pt x="12" y="129"/>
                  </a:cubicBezTo>
                  <a:cubicBezTo>
                    <a:pt x="41" y="36"/>
                    <a:pt x="21" y="57"/>
                    <a:pt x="117" y="16"/>
                  </a:cubicBezTo>
                  <a:cubicBezTo>
                    <a:pt x="130" y="11"/>
                    <a:pt x="144" y="6"/>
                    <a:pt x="159" y="1"/>
                  </a:cubicBezTo>
                  <a:cubicBezTo>
                    <a:pt x="173" y="40"/>
                    <a:pt x="187" y="79"/>
                    <a:pt x="200" y="118"/>
                  </a:cubicBezTo>
                  <a:cubicBezTo>
                    <a:pt x="202" y="81"/>
                    <a:pt x="219" y="44"/>
                    <a:pt x="195" y="10"/>
                  </a:cubicBezTo>
                  <a:cubicBezTo>
                    <a:pt x="221" y="10"/>
                    <a:pt x="244" y="10"/>
                    <a:pt x="269" y="10"/>
                  </a:cubicBezTo>
                  <a:cubicBezTo>
                    <a:pt x="246" y="42"/>
                    <a:pt x="261" y="80"/>
                    <a:pt x="264" y="119"/>
                  </a:cubicBezTo>
                  <a:cubicBezTo>
                    <a:pt x="277" y="80"/>
                    <a:pt x="291" y="41"/>
                    <a:pt x="30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275" y="1141"/>
              <a:ext cx="555" cy="761"/>
            </a:xfrm>
            <a:custGeom>
              <a:avLst/>
              <a:gdLst>
                <a:gd name="T0" fmla="*/ 162 w 265"/>
                <a:gd name="T1" fmla="*/ 264 h 361"/>
                <a:gd name="T2" fmla="*/ 146 w 265"/>
                <a:gd name="T3" fmla="*/ 349 h 361"/>
                <a:gd name="T4" fmla="*/ 116 w 265"/>
                <a:gd name="T5" fmla="*/ 349 h 361"/>
                <a:gd name="T6" fmla="*/ 100 w 265"/>
                <a:gd name="T7" fmla="*/ 264 h 361"/>
                <a:gd name="T8" fmla="*/ 50 w 265"/>
                <a:gd name="T9" fmla="*/ 252 h 361"/>
                <a:gd name="T10" fmla="*/ 29 w 265"/>
                <a:gd name="T11" fmla="*/ 215 h 361"/>
                <a:gd name="T12" fmla="*/ 22 w 265"/>
                <a:gd name="T13" fmla="*/ 171 h 361"/>
                <a:gd name="T14" fmla="*/ 111 w 265"/>
                <a:gd name="T15" fmla="*/ 17 h 361"/>
                <a:gd name="T16" fmla="*/ 242 w 265"/>
                <a:gd name="T17" fmla="*/ 166 h 361"/>
                <a:gd name="T18" fmla="*/ 233 w 265"/>
                <a:gd name="T19" fmla="*/ 198 h 361"/>
                <a:gd name="T20" fmla="*/ 233 w 265"/>
                <a:gd name="T21" fmla="*/ 217 h 361"/>
                <a:gd name="T22" fmla="*/ 219 w 265"/>
                <a:gd name="T23" fmla="*/ 249 h 361"/>
                <a:gd name="T24" fmla="*/ 162 w 265"/>
                <a:gd name="T25" fmla="*/ 264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5" h="361">
                  <a:moveTo>
                    <a:pt x="162" y="264"/>
                  </a:moveTo>
                  <a:cubicBezTo>
                    <a:pt x="180" y="297"/>
                    <a:pt x="168" y="324"/>
                    <a:pt x="146" y="349"/>
                  </a:cubicBezTo>
                  <a:cubicBezTo>
                    <a:pt x="135" y="361"/>
                    <a:pt x="126" y="360"/>
                    <a:pt x="116" y="349"/>
                  </a:cubicBezTo>
                  <a:cubicBezTo>
                    <a:pt x="94" y="324"/>
                    <a:pt x="82" y="298"/>
                    <a:pt x="100" y="264"/>
                  </a:cubicBezTo>
                  <a:cubicBezTo>
                    <a:pt x="82" y="260"/>
                    <a:pt x="66" y="257"/>
                    <a:pt x="50" y="252"/>
                  </a:cubicBezTo>
                  <a:cubicBezTo>
                    <a:pt x="25" y="244"/>
                    <a:pt x="25" y="240"/>
                    <a:pt x="29" y="215"/>
                  </a:cubicBezTo>
                  <a:cubicBezTo>
                    <a:pt x="32" y="201"/>
                    <a:pt x="27" y="185"/>
                    <a:pt x="22" y="171"/>
                  </a:cubicBezTo>
                  <a:cubicBezTo>
                    <a:pt x="0" y="100"/>
                    <a:pt x="39" y="32"/>
                    <a:pt x="111" y="17"/>
                  </a:cubicBezTo>
                  <a:cubicBezTo>
                    <a:pt x="193" y="0"/>
                    <a:pt x="265" y="80"/>
                    <a:pt x="242" y="166"/>
                  </a:cubicBezTo>
                  <a:cubicBezTo>
                    <a:pt x="239" y="176"/>
                    <a:pt x="235" y="187"/>
                    <a:pt x="233" y="198"/>
                  </a:cubicBezTo>
                  <a:cubicBezTo>
                    <a:pt x="231" y="204"/>
                    <a:pt x="230" y="213"/>
                    <a:pt x="233" y="217"/>
                  </a:cubicBezTo>
                  <a:cubicBezTo>
                    <a:pt x="247" y="237"/>
                    <a:pt x="234" y="244"/>
                    <a:pt x="219" y="249"/>
                  </a:cubicBezTo>
                  <a:cubicBezTo>
                    <a:pt x="201" y="255"/>
                    <a:pt x="183" y="259"/>
                    <a:pt x="162" y="2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592" y="1160"/>
              <a:ext cx="490" cy="613"/>
            </a:xfrm>
            <a:custGeom>
              <a:avLst/>
              <a:gdLst>
                <a:gd name="T0" fmla="*/ 214 w 234"/>
                <a:gd name="T1" fmla="*/ 124 h 291"/>
                <a:gd name="T2" fmla="*/ 233 w 234"/>
                <a:gd name="T3" fmla="*/ 146 h 291"/>
                <a:gd name="T4" fmla="*/ 218 w 234"/>
                <a:gd name="T5" fmla="*/ 195 h 291"/>
                <a:gd name="T6" fmla="*/ 202 w 234"/>
                <a:gd name="T7" fmla="*/ 215 h 291"/>
                <a:gd name="T8" fmla="*/ 136 w 234"/>
                <a:gd name="T9" fmla="*/ 281 h 291"/>
                <a:gd name="T10" fmla="*/ 51 w 234"/>
                <a:gd name="T11" fmla="*/ 247 h 291"/>
                <a:gd name="T12" fmla="*/ 34 w 234"/>
                <a:gd name="T13" fmla="*/ 220 h 291"/>
                <a:gd name="T14" fmla="*/ 14 w 234"/>
                <a:gd name="T15" fmla="*/ 194 h 291"/>
                <a:gd name="T16" fmla="*/ 1 w 234"/>
                <a:gd name="T17" fmla="*/ 145 h 291"/>
                <a:gd name="T18" fmla="*/ 21 w 234"/>
                <a:gd name="T19" fmla="*/ 123 h 291"/>
                <a:gd name="T20" fmla="*/ 53 w 234"/>
                <a:gd name="T21" fmla="*/ 24 h 291"/>
                <a:gd name="T22" fmla="*/ 125 w 234"/>
                <a:gd name="T23" fmla="*/ 1 h 291"/>
                <a:gd name="T24" fmla="*/ 214 w 234"/>
                <a:gd name="T25" fmla="*/ 12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4" h="291">
                  <a:moveTo>
                    <a:pt x="214" y="124"/>
                  </a:moveTo>
                  <a:cubicBezTo>
                    <a:pt x="222" y="133"/>
                    <a:pt x="234" y="140"/>
                    <a:pt x="233" y="146"/>
                  </a:cubicBezTo>
                  <a:cubicBezTo>
                    <a:pt x="231" y="163"/>
                    <a:pt x="225" y="179"/>
                    <a:pt x="218" y="195"/>
                  </a:cubicBezTo>
                  <a:cubicBezTo>
                    <a:pt x="215" y="203"/>
                    <a:pt x="205" y="208"/>
                    <a:pt x="202" y="215"/>
                  </a:cubicBezTo>
                  <a:cubicBezTo>
                    <a:pt x="188" y="245"/>
                    <a:pt x="168" y="269"/>
                    <a:pt x="136" y="281"/>
                  </a:cubicBezTo>
                  <a:cubicBezTo>
                    <a:pt x="110" y="291"/>
                    <a:pt x="74" y="276"/>
                    <a:pt x="51" y="247"/>
                  </a:cubicBezTo>
                  <a:cubicBezTo>
                    <a:pt x="45" y="238"/>
                    <a:pt x="41" y="228"/>
                    <a:pt x="34" y="220"/>
                  </a:cubicBezTo>
                  <a:cubicBezTo>
                    <a:pt x="28" y="211"/>
                    <a:pt x="18" y="204"/>
                    <a:pt x="14" y="194"/>
                  </a:cubicBezTo>
                  <a:cubicBezTo>
                    <a:pt x="7" y="178"/>
                    <a:pt x="3" y="162"/>
                    <a:pt x="1" y="145"/>
                  </a:cubicBezTo>
                  <a:cubicBezTo>
                    <a:pt x="0" y="140"/>
                    <a:pt x="11" y="133"/>
                    <a:pt x="21" y="123"/>
                  </a:cubicBezTo>
                  <a:cubicBezTo>
                    <a:pt x="16" y="89"/>
                    <a:pt x="21" y="52"/>
                    <a:pt x="53" y="24"/>
                  </a:cubicBezTo>
                  <a:cubicBezTo>
                    <a:pt x="74" y="6"/>
                    <a:pt x="98" y="0"/>
                    <a:pt x="125" y="1"/>
                  </a:cubicBezTo>
                  <a:cubicBezTo>
                    <a:pt x="183" y="3"/>
                    <a:pt x="211" y="44"/>
                    <a:pt x="214" y="1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751" y="1716"/>
              <a:ext cx="761" cy="346"/>
            </a:xfrm>
            <a:custGeom>
              <a:avLst/>
              <a:gdLst>
                <a:gd name="T0" fmla="*/ 174 w 363"/>
                <a:gd name="T1" fmla="*/ 102 h 164"/>
                <a:gd name="T2" fmla="*/ 172 w 363"/>
                <a:gd name="T3" fmla="*/ 9 h 164"/>
                <a:gd name="T4" fmla="*/ 234 w 363"/>
                <a:gd name="T5" fmla="*/ 9 h 164"/>
                <a:gd name="T6" fmla="*/ 230 w 363"/>
                <a:gd name="T7" fmla="*/ 103 h 164"/>
                <a:gd name="T8" fmla="*/ 266 w 363"/>
                <a:gd name="T9" fmla="*/ 0 h 164"/>
                <a:gd name="T10" fmla="*/ 363 w 363"/>
                <a:gd name="T11" fmla="*/ 38 h 164"/>
                <a:gd name="T12" fmla="*/ 310 w 363"/>
                <a:gd name="T13" fmla="*/ 66 h 164"/>
                <a:gd name="T14" fmla="*/ 274 w 363"/>
                <a:gd name="T15" fmla="*/ 142 h 164"/>
                <a:gd name="T16" fmla="*/ 245 w 363"/>
                <a:gd name="T17" fmla="*/ 163 h 164"/>
                <a:gd name="T18" fmla="*/ 52 w 363"/>
                <a:gd name="T19" fmla="*/ 163 h 164"/>
                <a:gd name="T20" fmla="*/ 12 w 363"/>
                <a:gd name="T21" fmla="*/ 109 h 164"/>
                <a:gd name="T22" fmla="*/ 101 w 363"/>
                <a:gd name="T23" fmla="*/ 15 h 164"/>
                <a:gd name="T24" fmla="*/ 140 w 363"/>
                <a:gd name="T25" fmla="*/ 0 h 164"/>
                <a:gd name="T26" fmla="*/ 157 w 363"/>
                <a:gd name="T27" fmla="*/ 52 h 164"/>
                <a:gd name="T28" fmla="*/ 174 w 363"/>
                <a:gd name="T29" fmla="*/ 10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3" h="164">
                  <a:moveTo>
                    <a:pt x="174" y="102"/>
                  </a:moveTo>
                  <a:cubicBezTo>
                    <a:pt x="184" y="47"/>
                    <a:pt x="184" y="43"/>
                    <a:pt x="172" y="9"/>
                  </a:cubicBezTo>
                  <a:cubicBezTo>
                    <a:pt x="192" y="9"/>
                    <a:pt x="212" y="9"/>
                    <a:pt x="234" y="9"/>
                  </a:cubicBezTo>
                  <a:cubicBezTo>
                    <a:pt x="213" y="38"/>
                    <a:pt x="230" y="70"/>
                    <a:pt x="230" y="103"/>
                  </a:cubicBezTo>
                  <a:cubicBezTo>
                    <a:pt x="242" y="70"/>
                    <a:pt x="253" y="36"/>
                    <a:pt x="266" y="0"/>
                  </a:cubicBezTo>
                  <a:cubicBezTo>
                    <a:pt x="298" y="13"/>
                    <a:pt x="330" y="25"/>
                    <a:pt x="363" y="38"/>
                  </a:cubicBezTo>
                  <a:cubicBezTo>
                    <a:pt x="344" y="48"/>
                    <a:pt x="325" y="55"/>
                    <a:pt x="310" y="66"/>
                  </a:cubicBezTo>
                  <a:cubicBezTo>
                    <a:pt x="285" y="84"/>
                    <a:pt x="282" y="115"/>
                    <a:pt x="274" y="142"/>
                  </a:cubicBezTo>
                  <a:cubicBezTo>
                    <a:pt x="270" y="159"/>
                    <a:pt x="262" y="164"/>
                    <a:pt x="245" y="163"/>
                  </a:cubicBezTo>
                  <a:cubicBezTo>
                    <a:pt x="181" y="162"/>
                    <a:pt x="116" y="163"/>
                    <a:pt x="52" y="163"/>
                  </a:cubicBezTo>
                  <a:cubicBezTo>
                    <a:pt x="11" y="163"/>
                    <a:pt x="0" y="147"/>
                    <a:pt x="12" y="109"/>
                  </a:cubicBezTo>
                  <a:cubicBezTo>
                    <a:pt x="36" y="30"/>
                    <a:pt x="19" y="49"/>
                    <a:pt x="101" y="15"/>
                  </a:cubicBezTo>
                  <a:cubicBezTo>
                    <a:pt x="113" y="10"/>
                    <a:pt x="126" y="6"/>
                    <a:pt x="140" y="0"/>
                  </a:cubicBezTo>
                  <a:cubicBezTo>
                    <a:pt x="146" y="18"/>
                    <a:pt x="151" y="35"/>
                    <a:pt x="157" y="52"/>
                  </a:cubicBezTo>
                  <a:cubicBezTo>
                    <a:pt x="162" y="68"/>
                    <a:pt x="168" y="85"/>
                    <a:pt x="174"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957" y="1114"/>
              <a:ext cx="433" cy="592"/>
            </a:xfrm>
            <a:custGeom>
              <a:avLst/>
              <a:gdLst>
                <a:gd name="T0" fmla="*/ 189 w 207"/>
                <a:gd name="T1" fmla="*/ 127 h 281"/>
                <a:gd name="T2" fmla="*/ 206 w 207"/>
                <a:gd name="T3" fmla="*/ 152 h 281"/>
                <a:gd name="T4" fmla="*/ 192 w 207"/>
                <a:gd name="T5" fmla="*/ 191 h 281"/>
                <a:gd name="T6" fmla="*/ 178 w 207"/>
                <a:gd name="T7" fmla="*/ 206 h 281"/>
                <a:gd name="T8" fmla="*/ 157 w 207"/>
                <a:gd name="T9" fmla="*/ 242 h 281"/>
                <a:gd name="T10" fmla="*/ 47 w 207"/>
                <a:gd name="T11" fmla="*/ 236 h 281"/>
                <a:gd name="T12" fmla="*/ 10 w 207"/>
                <a:gd name="T13" fmla="*/ 184 h 281"/>
                <a:gd name="T14" fmla="*/ 3 w 207"/>
                <a:gd name="T15" fmla="*/ 156 h 281"/>
                <a:gd name="T16" fmla="*/ 17 w 207"/>
                <a:gd name="T17" fmla="*/ 134 h 281"/>
                <a:gd name="T18" fmla="*/ 20 w 207"/>
                <a:gd name="T19" fmla="*/ 114 h 281"/>
                <a:gd name="T20" fmla="*/ 61 w 207"/>
                <a:gd name="T21" fmla="*/ 33 h 281"/>
                <a:gd name="T22" fmla="*/ 189 w 207"/>
                <a:gd name="T23" fmla="*/ 105 h 281"/>
                <a:gd name="T24" fmla="*/ 189 w 207"/>
                <a:gd name="T25" fmla="*/ 12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281">
                  <a:moveTo>
                    <a:pt x="189" y="127"/>
                  </a:moveTo>
                  <a:cubicBezTo>
                    <a:pt x="197" y="138"/>
                    <a:pt x="207" y="146"/>
                    <a:pt x="206" y="152"/>
                  </a:cubicBezTo>
                  <a:cubicBezTo>
                    <a:pt x="205" y="166"/>
                    <a:pt x="198" y="179"/>
                    <a:pt x="192" y="191"/>
                  </a:cubicBezTo>
                  <a:cubicBezTo>
                    <a:pt x="189" y="197"/>
                    <a:pt x="182" y="201"/>
                    <a:pt x="178" y="206"/>
                  </a:cubicBezTo>
                  <a:cubicBezTo>
                    <a:pt x="171" y="218"/>
                    <a:pt x="166" y="232"/>
                    <a:pt x="157" y="242"/>
                  </a:cubicBezTo>
                  <a:cubicBezTo>
                    <a:pt x="116" y="281"/>
                    <a:pt x="87" y="280"/>
                    <a:pt x="47" y="236"/>
                  </a:cubicBezTo>
                  <a:cubicBezTo>
                    <a:pt x="33" y="221"/>
                    <a:pt x="21" y="203"/>
                    <a:pt x="10" y="184"/>
                  </a:cubicBezTo>
                  <a:cubicBezTo>
                    <a:pt x="5" y="176"/>
                    <a:pt x="5" y="166"/>
                    <a:pt x="3" y="156"/>
                  </a:cubicBezTo>
                  <a:cubicBezTo>
                    <a:pt x="0" y="144"/>
                    <a:pt x="6" y="138"/>
                    <a:pt x="17" y="134"/>
                  </a:cubicBezTo>
                  <a:cubicBezTo>
                    <a:pt x="20" y="133"/>
                    <a:pt x="20" y="121"/>
                    <a:pt x="20" y="114"/>
                  </a:cubicBezTo>
                  <a:cubicBezTo>
                    <a:pt x="18" y="79"/>
                    <a:pt x="30" y="51"/>
                    <a:pt x="61" y="33"/>
                  </a:cubicBezTo>
                  <a:cubicBezTo>
                    <a:pt x="120" y="0"/>
                    <a:pt x="190" y="41"/>
                    <a:pt x="189" y="105"/>
                  </a:cubicBezTo>
                  <a:cubicBezTo>
                    <a:pt x="188" y="114"/>
                    <a:pt x="189" y="123"/>
                    <a:pt x="189"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218" y="1744"/>
              <a:ext cx="702" cy="315"/>
            </a:xfrm>
            <a:custGeom>
              <a:avLst/>
              <a:gdLst>
                <a:gd name="T0" fmla="*/ 97 w 335"/>
                <a:gd name="T1" fmla="*/ 47 h 150"/>
                <a:gd name="T2" fmla="*/ 158 w 335"/>
                <a:gd name="T3" fmla="*/ 124 h 150"/>
                <a:gd name="T4" fmla="*/ 219 w 335"/>
                <a:gd name="T5" fmla="*/ 47 h 150"/>
                <a:gd name="T6" fmla="*/ 249 w 335"/>
                <a:gd name="T7" fmla="*/ 66 h 150"/>
                <a:gd name="T8" fmla="*/ 228 w 335"/>
                <a:gd name="T9" fmla="*/ 5 h 150"/>
                <a:gd name="T10" fmla="*/ 330 w 335"/>
                <a:gd name="T11" fmla="*/ 109 h 150"/>
                <a:gd name="T12" fmla="*/ 290 w 335"/>
                <a:gd name="T13" fmla="*/ 149 h 150"/>
                <a:gd name="T14" fmla="*/ 80 w 335"/>
                <a:gd name="T15" fmla="*/ 149 h 150"/>
                <a:gd name="T16" fmla="*/ 66 w 335"/>
                <a:gd name="T17" fmla="*/ 138 h 150"/>
                <a:gd name="T18" fmla="*/ 53 w 335"/>
                <a:gd name="T19" fmla="*/ 100 h 150"/>
                <a:gd name="T20" fmla="*/ 0 w 335"/>
                <a:gd name="T21" fmla="*/ 34 h 150"/>
                <a:gd name="T22" fmla="*/ 84 w 335"/>
                <a:gd name="T23" fmla="*/ 0 h 150"/>
                <a:gd name="T24" fmla="*/ 87 w 335"/>
                <a:gd name="T25" fmla="*/ 5 h 150"/>
                <a:gd name="T26" fmla="*/ 67 w 335"/>
                <a:gd name="T27" fmla="*/ 66 h 150"/>
                <a:gd name="T28" fmla="*/ 97 w 335"/>
                <a:gd name="T29" fmla="*/ 4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5" h="150">
                  <a:moveTo>
                    <a:pt x="97" y="47"/>
                  </a:moveTo>
                  <a:cubicBezTo>
                    <a:pt x="118" y="73"/>
                    <a:pt x="136" y="96"/>
                    <a:pt x="158" y="124"/>
                  </a:cubicBezTo>
                  <a:cubicBezTo>
                    <a:pt x="180" y="96"/>
                    <a:pt x="199" y="72"/>
                    <a:pt x="219" y="47"/>
                  </a:cubicBezTo>
                  <a:cubicBezTo>
                    <a:pt x="228" y="53"/>
                    <a:pt x="238" y="59"/>
                    <a:pt x="249" y="66"/>
                  </a:cubicBezTo>
                  <a:cubicBezTo>
                    <a:pt x="255" y="41"/>
                    <a:pt x="247" y="22"/>
                    <a:pt x="228" y="5"/>
                  </a:cubicBezTo>
                  <a:cubicBezTo>
                    <a:pt x="294" y="5"/>
                    <a:pt x="335" y="47"/>
                    <a:pt x="330" y="109"/>
                  </a:cubicBezTo>
                  <a:cubicBezTo>
                    <a:pt x="328" y="135"/>
                    <a:pt x="317" y="148"/>
                    <a:pt x="290" y="149"/>
                  </a:cubicBezTo>
                  <a:cubicBezTo>
                    <a:pt x="220" y="150"/>
                    <a:pt x="150" y="150"/>
                    <a:pt x="80" y="149"/>
                  </a:cubicBezTo>
                  <a:cubicBezTo>
                    <a:pt x="75" y="149"/>
                    <a:pt x="68" y="143"/>
                    <a:pt x="66" y="138"/>
                  </a:cubicBezTo>
                  <a:cubicBezTo>
                    <a:pt x="60" y="126"/>
                    <a:pt x="57" y="113"/>
                    <a:pt x="53" y="100"/>
                  </a:cubicBezTo>
                  <a:cubicBezTo>
                    <a:pt x="42" y="65"/>
                    <a:pt x="37" y="58"/>
                    <a:pt x="0" y="34"/>
                  </a:cubicBezTo>
                  <a:cubicBezTo>
                    <a:pt x="31" y="22"/>
                    <a:pt x="57" y="11"/>
                    <a:pt x="84" y="0"/>
                  </a:cubicBezTo>
                  <a:cubicBezTo>
                    <a:pt x="85" y="2"/>
                    <a:pt x="86" y="3"/>
                    <a:pt x="87" y="5"/>
                  </a:cubicBezTo>
                  <a:cubicBezTo>
                    <a:pt x="72" y="22"/>
                    <a:pt x="58" y="40"/>
                    <a:pt x="67" y="66"/>
                  </a:cubicBezTo>
                  <a:cubicBezTo>
                    <a:pt x="77" y="59"/>
                    <a:pt x="87" y="53"/>
                    <a:pt x="97"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4000" advTm="3000">
        <p14:vortex dir="r"/>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23"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1">
            <a:extLst>
              <a:ext uri="{28A0092B-C50C-407E-A947-70E740481C1C}">
                <a14:useLocalDpi xmlns:a14="http://schemas.microsoft.com/office/drawing/2010/main" val="0"/>
              </a:ext>
            </a:extLst>
          </a:blip>
          <a:srcRect l="50884" t="3341" r="-2169" b="46316"/>
          <a:stretch>
            <a:fillRect/>
          </a:stretch>
        </p:blipFill>
        <p:spPr>
          <a:xfrm flipV="1">
            <a:off x="0" y="-3"/>
            <a:ext cx="3352800" cy="2910836"/>
          </a:xfrm>
          <a:prstGeom prst="rect">
            <a:avLst/>
          </a:prstGeom>
        </p:spPr>
      </p:pic>
      <p:grpSp>
        <p:nvGrpSpPr>
          <p:cNvPr id="2" name="组合 1"/>
          <p:cNvGrpSpPr/>
          <p:nvPr/>
        </p:nvGrpSpPr>
        <p:grpSpPr>
          <a:xfrm>
            <a:off x="9527821" y="-3"/>
            <a:ext cx="2664177" cy="2560634"/>
            <a:chOff x="9527821" y="-3"/>
            <a:chExt cx="2664177" cy="2560634"/>
          </a:xfrm>
        </p:grpSpPr>
        <p:pic>
          <p:nvPicPr>
            <p:cNvPr id="12"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2">
              <a:extLst>
                <a:ext uri="{28A0092B-C50C-407E-A947-70E740481C1C}">
                  <a14:useLocalDpi xmlns:a14="http://schemas.microsoft.com/office/drawing/2010/main" val="0"/>
                </a:ext>
              </a:extLst>
            </a:blip>
            <a:srcRect l="40425" t="-5328" r="6376" b="50859"/>
            <a:stretch>
              <a:fillRect/>
            </a:stretch>
          </p:blipFill>
          <p:spPr>
            <a:xfrm flipH="1" flipV="1">
              <a:off x="9527821" y="-3"/>
              <a:ext cx="2664177" cy="2560634"/>
            </a:xfrm>
            <a:prstGeom prst="rect">
              <a:avLst/>
            </a:prstGeom>
          </p:spPr>
        </p:pic>
        <p:pic>
          <p:nvPicPr>
            <p:cNvPr id="11"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1">
              <a:extLst>
                <a:ext uri="{28A0092B-C50C-407E-A947-70E740481C1C}">
                  <a14:useLocalDpi xmlns:a14="http://schemas.microsoft.com/office/drawing/2010/main" val="0"/>
                </a:ext>
              </a:extLst>
            </a:blip>
            <a:srcRect l="50884" t="3341" r="-2169" b="46316"/>
            <a:stretch>
              <a:fillRect/>
            </a:stretch>
          </p:blipFill>
          <p:spPr>
            <a:xfrm flipH="1" flipV="1">
              <a:off x="9799458" y="-2"/>
              <a:ext cx="2392540" cy="2077157"/>
            </a:xfrm>
            <a:prstGeom prst="rect">
              <a:avLst/>
            </a:prstGeom>
          </p:spPr>
        </p:pic>
      </p:grpSp>
      <p:pic>
        <p:nvPicPr>
          <p:cNvPr id="15"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2">
            <a:extLst>
              <a:ext uri="{28A0092B-C50C-407E-A947-70E740481C1C}">
                <a14:useLocalDpi xmlns:a14="http://schemas.microsoft.com/office/drawing/2010/main" val="0"/>
              </a:ext>
            </a:extLst>
          </a:blip>
          <a:srcRect l="24246" t="-5328" r="6376" b="50859"/>
          <a:stretch>
            <a:fillRect/>
          </a:stretch>
        </p:blipFill>
        <p:spPr>
          <a:xfrm flipV="1">
            <a:off x="0" y="-6"/>
            <a:ext cx="2856088" cy="2104929"/>
          </a:xfrm>
          <a:prstGeom prst="rect">
            <a:avLst/>
          </a:prstGeom>
        </p:spPr>
      </p:pic>
      <p:sp>
        <p:nvSpPr>
          <p:cNvPr id="24"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4402455" y="474089"/>
            <a:ext cx="3387090" cy="460375"/>
          </a:xfrm>
          <a:prstGeom prst="rect">
            <a:avLst/>
          </a:prstGeom>
          <a:noFill/>
        </p:spPr>
        <p:txBody>
          <a:bodyPr wrap="none" rtlCol="0">
            <a:spAutoFit/>
          </a:bodyPr>
          <a:lstStyle/>
          <a:p>
            <a:pPr algn="ctr"/>
            <a:r>
              <a:rPr lang="tr-TR" altLang="en-US" sz="2400" b="1" dirty="0">
                <a:gradFill>
                  <a:gsLst>
                    <a:gs pos="0">
                      <a:srgbClr val="7B32B2"/>
                    </a:gs>
                    <a:gs pos="100000">
                      <a:srgbClr val="401A5D"/>
                    </a:gs>
                  </a:gsLst>
                  <a:lin scaled="0"/>
                </a:gradFill>
                <a:latin typeface="Microsoft YaHei" panose="020B0503020204020204" pitchFamily="34" charset="-122"/>
                <a:ea typeface="Microsoft YaHei" panose="020B0503020204020204" pitchFamily="34" charset="-122"/>
              </a:rPr>
              <a:t>ELEVATOR FEATURES</a:t>
            </a:r>
            <a:endParaRPr lang="tr-TR" altLang="en-US" sz="2400" b="1" dirty="0">
              <a:gradFill>
                <a:gsLst>
                  <a:gs pos="0">
                    <a:srgbClr val="7B32B2"/>
                  </a:gs>
                  <a:gs pos="100000">
                    <a:srgbClr val="401A5D"/>
                  </a:gs>
                </a:gsLst>
                <a:lin scaled="0"/>
              </a:gradFill>
              <a:latin typeface="Microsoft YaHei" panose="020B0503020204020204" pitchFamily="34" charset="-122"/>
              <a:ea typeface="Microsoft YaHei" panose="020B0503020204020204" pitchFamily="34" charset="-122"/>
            </a:endParaRPr>
          </a:p>
        </p:txBody>
      </p:sp>
      <p:sp>
        <p:nvSpPr>
          <p:cNvPr id="25"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472690" y="1149350"/>
            <a:ext cx="7819390" cy="1370965"/>
          </a:xfrm>
          <a:prstGeom prst="rect">
            <a:avLst/>
          </a:prstGeom>
          <a:noFill/>
        </p:spPr>
        <p:txBody>
          <a:bodyPr wrap="square" rtlCol="0">
            <a:spAutoFit/>
          </a:bodyPr>
          <a:lstStyle/>
          <a:p>
            <a:pPr algn="just">
              <a:lnSpc>
                <a:spcPct val="130000"/>
              </a:lnSpc>
            </a:pPr>
            <a:r>
              <a:rPr lang="de-DE" altLang="zh-CN" sz="1600" dirty="0">
                <a:latin typeface="Microsoft YaHei" panose="020B0503020204020204" pitchFamily="34" charset="-122"/>
                <a:ea typeface="Microsoft YaHei" panose="020B0503020204020204" pitchFamily="34" charset="-122"/>
              </a:rPr>
              <a:t>While we were designing , we added some features that we think will add features and show the difference among its competitors as well as the basic elevator principles . We are of the opinion that our elevator is the app that we made the most striking scan.</a:t>
            </a:r>
            <a:endParaRPr lang="de-DE" altLang="zh-CN" sz="1600" dirty="0">
              <a:latin typeface="Microsoft YaHei" panose="020B0503020204020204" pitchFamily="34" charset="-122"/>
              <a:ea typeface="Microsoft YaHei" panose="020B0503020204020204" pitchFamily="34" charset="-122"/>
            </a:endParaRPr>
          </a:p>
        </p:txBody>
      </p:sp>
      <p:grpSp>
        <p:nvGrpSpPr>
          <p:cNvPr id="26"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5898491" y="984178"/>
            <a:ext cx="415339" cy="115502"/>
            <a:chOff x="5888331" y="191881"/>
            <a:chExt cx="415339" cy="115502"/>
          </a:xfrm>
          <a:gradFill>
            <a:gsLst>
              <a:gs pos="0">
                <a:srgbClr val="FD0B0D"/>
              </a:gs>
              <a:gs pos="100000">
                <a:srgbClr val="274EB9"/>
              </a:gs>
            </a:gsLst>
            <a:lin ang="2700000" scaled="0"/>
          </a:gradFill>
        </p:grpSpPr>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tx1">
                    <a:lumMod val="75000"/>
                    <a:lumOff val="25000"/>
                  </a:schemeClr>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8"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tx1">
                    <a:lumMod val="75000"/>
                    <a:lumOff val="25000"/>
                  </a:schemeClr>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9"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tx1">
                    <a:lumMod val="75000"/>
                    <a:lumOff val="25000"/>
                  </a:schemeClr>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sp>
        <p:nvSpPr>
          <p:cNvPr id="30" name="Flying impression design ——飞印象设计是一家专业的广告设计制作工作室，专注于平面、OFFICE、摄影等业务，工作室成立于2016年，拥有高水平的设计团队，已经立足于市场，今后将输出更多精致作品。"/>
          <p:cNvSpPr/>
          <p:nvPr/>
        </p:nvSpPr>
        <p:spPr>
          <a:xfrm>
            <a:off x="1311324" y="3559269"/>
            <a:ext cx="793448" cy="793448"/>
          </a:xfrm>
          <a:prstGeom prst="rect">
            <a:avLst/>
          </a:prstGeom>
          <a:gradFill>
            <a:gsLst>
              <a:gs pos="0">
                <a:srgbClr val="FD0B0D"/>
              </a:gs>
              <a:gs pos="100000">
                <a:srgbClr val="274EB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1</a:t>
            </a:r>
            <a:endParaRPr lang="zh-CN" altLang="en-US" sz="28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31"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293057" y="3564056"/>
            <a:ext cx="1693545" cy="368300"/>
          </a:xfrm>
          <a:prstGeom prst="rect">
            <a:avLst/>
          </a:prstGeom>
          <a:noFill/>
        </p:spPr>
        <p:txBody>
          <a:bodyPr wrap="none" rtlCol="0">
            <a:spAutoFit/>
          </a:bodyPr>
          <a:lstStyle/>
          <a:p>
            <a:r>
              <a:rPr lang="tr-TR" altLang="de-DE" dirty="0">
                <a:latin typeface="文泉驿微米黑" panose="020B0606030804020204" pitchFamily="34" charset="-122"/>
                <a:ea typeface="文泉驿微米黑" panose="020B0606030804020204" pitchFamily="34" charset="-122"/>
                <a:cs typeface="文泉驿微米黑" panose="020B0606030804020204" pitchFamily="34" charset="-122"/>
              </a:rPr>
              <a:t>MUSIC PLAYER</a:t>
            </a:r>
            <a:endParaRPr lang="tr-TR" altLang="de-DE"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33" name="Flying impression design ——飞印象设计是一家专业的广告设计制作工作室，专注于平面、OFFICE、摄影等业务，工作室成立于2016年，拥有高水平的设计团队，已经立足于市场，今后将输出更多精致作品。"/>
          <p:cNvSpPr/>
          <p:nvPr/>
        </p:nvSpPr>
        <p:spPr>
          <a:xfrm>
            <a:off x="6452701" y="3559270"/>
            <a:ext cx="793448" cy="793448"/>
          </a:xfrm>
          <a:prstGeom prst="rect">
            <a:avLst/>
          </a:prstGeom>
          <a:gradFill>
            <a:gsLst>
              <a:gs pos="0">
                <a:srgbClr val="FD0B0D"/>
              </a:gs>
              <a:gs pos="100000">
                <a:srgbClr val="274EB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2</a:t>
            </a:r>
            <a:endParaRPr lang="zh-CN" altLang="en-US" sz="28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34"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7435069" y="3553897"/>
            <a:ext cx="1591945" cy="368300"/>
          </a:xfrm>
          <a:prstGeom prst="rect">
            <a:avLst/>
          </a:prstGeom>
          <a:noFill/>
        </p:spPr>
        <p:txBody>
          <a:bodyPr wrap="none" rtlCol="0">
            <a:spAutoFit/>
          </a:bodyPr>
          <a:lstStyle/>
          <a:p>
            <a:r>
              <a:rPr lang="tr-TR" altLang="de-DE" dirty="0">
                <a:latin typeface="文泉驿微米黑" panose="020B0606030804020204" pitchFamily="34" charset="-122"/>
                <a:ea typeface="文泉驿微米黑" panose="020B0606030804020204" pitchFamily="34" charset="-122"/>
                <a:cs typeface="文泉驿微米黑" panose="020B0606030804020204" pitchFamily="34" charset="-122"/>
              </a:rPr>
              <a:t>ENTRYPHONE</a:t>
            </a:r>
            <a:endParaRPr lang="tr-TR" altLang="de-DE"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35"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7435068" y="3922594"/>
            <a:ext cx="3630609" cy="808990"/>
          </a:xfrm>
          <a:prstGeom prst="rect">
            <a:avLst/>
          </a:prstGeom>
          <a:noFill/>
        </p:spPr>
        <p:txBody>
          <a:bodyPr wrap="square" rtlCol="0">
            <a:spAutoFit/>
          </a:bodyPr>
          <a:lstStyle/>
          <a:p>
            <a:pPr>
              <a:lnSpc>
                <a:spcPct val="130000"/>
              </a:lnSpc>
            </a:pPr>
            <a:r>
              <a:rPr lang="de-DE" altLang="zh-CN" sz="900" dirty="0">
                <a:latin typeface="文泉驿微米黑" panose="020B0606030804020204" pitchFamily="34" charset="-122"/>
                <a:ea typeface="文泉驿微米黑" panose="020B0606030804020204" pitchFamily="34" charset="-122"/>
                <a:cs typeface="文泉驿微米黑" panose="020B0606030804020204" pitchFamily="34" charset="-122"/>
              </a:rPr>
              <a:t>We have added an intercom, which we think is of high importance, as it will enable the user to communicate with the outside to solve the problem in unidentified power cuts and prevent sudden cardiac arrests due to high fear.</a:t>
            </a:r>
            <a:endParaRPr lang="de-DE" altLang="zh-CN" sz="900"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36" name="Flying impression design ——飞印象设计是一家专业的广告设计制作工作室，专注于平面、OFFICE、摄影等业务，工作室成立于2016年，拥有高水平的设计团队，已经立足于市场，今后将输出更多精致作品。"/>
          <p:cNvSpPr/>
          <p:nvPr/>
        </p:nvSpPr>
        <p:spPr>
          <a:xfrm>
            <a:off x="1310659" y="5071190"/>
            <a:ext cx="793448" cy="793448"/>
          </a:xfrm>
          <a:prstGeom prst="rect">
            <a:avLst/>
          </a:prstGeom>
          <a:gradFill>
            <a:gsLst>
              <a:gs pos="0">
                <a:srgbClr val="FD0B0D"/>
              </a:gs>
              <a:gs pos="100000">
                <a:srgbClr val="274EB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3</a:t>
            </a:r>
            <a:endParaRPr lang="zh-CN" altLang="en-US" sz="28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3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293027" y="5065817"/>
            <a:ext cx="1189990" cy="368300"/>
          </a:xfrm>
          <a:prstGeom prst="rect">
            <a:avLst/>
          </a:prstGeom>
          <a:noFill/>
        </p:spPr>
        <p:txBody>
          <a:bodyPr wrap="none" rtlCol="0">
            <a:spAutoFit/>
          </a:bodyPr>
          <a:lstStyle/>
          <a:p>
            <a:r>
              <a:rPr lang="tr-TR" altLang="de-DE" dirty="0">
                <a:latin typeface="文泉驿微米黑" panose="020B0606030804020204" pitchFamily="34" charset="-122"/>
                <a:ea typeface="文泉驿微米黑" panose="020B0606030804020204" pitchFamily="34" charset="-122"/>
                <a:cs typeface="文泉驿微米黑" panose="020B0606030804020204" pitchFamily="34" charset="-122"/>
              </a:rPr>
              <a:t>COUNTER</a:t>
            </a:r>
            <a:endParaRPr lang="tr-TR" altLang="de-DE"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38"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293026" y="5435149"/>
            <a:ext cx="3630609" cy="629920"/>
          </a:xfrm>
          <a:prstGeom prst="rect">
            <a:avLst/>
          </a:prstGeom>
          <a:noFill/>
        </p:spPr>
        <p:txBody>
          <a:bodyPr wrap="square" rtlCol="0">
            <a:spAutoFit/>
          </a:bodyPr>
          <a:lstStyle/>
          <a:p>
            <a:pPr>
              <a:lnSpc>
                <a:spcPct val="130000"/>
              </a:lnSpc>
            </a:pPr>
            <a:r>
              <a:rPr lang="de-DE" altLang="zh-CN" sz="900" dirty="0">
                <a:latin typeface="文泉驿微米黑" panose="020B0606030804020204" pitchFamily="34" charset="-122"/>
                <a:ea typeface="文泉驿微米黑" panose="020B0606030804020204" pitchFamily="34" charset="-122"/>
                <a:cs typeface="文泉驿微米黑" panose="020B0606030804020204" pitchFamily="34" charset="-122"/>
              </a:rPr>
              <a:t>In order to avoid any disruption in hardware failure, we have developed our counter that will provide a visual warning statement to the user with an LCD display of the number of people entering.</a:t>
            </a:r>
            <a:endParaRPr lang="de-DE" altLang="zh-CN" sz="900"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39" name="Flying impression design ——飞印象设计是一家专业的广告设计制作工作室，专注于平面、OFFICE、摄影等业务，工作室成立于2016年，拥有高水平的设计团队，已经立足于市场，今后将输出更多精致作品。"/>
          <p:cNvSpPr/>
          <p:nvPr/>
        </p:nvSpPr>
        <p:spPr>
          <a:xfrm>
            <a:off x="6452701" y="5071190"/>
            <a:ext cx="793448" cy="793448"/>
          </a:xfrm>
          <a:prstGeom prst="rect">
            <a:avLst/>
          </a:prstGeom>
          <a:gradFill>
            <a:gsLst>
              <a:gs pos="0">
                <a:srgbClr val="FD0B0D"/>
              </a:gs>
              <a:gs pos="100000">
                <a:srgbClr val="274EB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4</a:t>
            </a:r>
            <a:endParaRPr lang="zh-CN" altLang="en-US" sz="28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40"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7435069" y="5065817"/>
            <a:ext cx="1703705" cy="368300"/>
          </a:xfrm>
          <a:prstGeom prst="rect">
            <a:avLst/>
          </a:prstGeom>
          <a:noFill/>
        </p:spPr>
        <p:txBody>
          <a:bodyPr wrap="none" rtlCol="0">
            <a:spAutoFit/>
          </a:bodyPr>
          <a:lstStyle/>
          <a:p>
            <a:r>
              <a:rPr lang="tr-TR" altLang="de-DE" dirty="0">
                <a:latin typeface="文泉驿微米黑" panose="020B0606030804020204" pitchFamily="34" charset="-122"/>
                <a:ea typeface="文泉驿微米黑" panose="020B0606030804020204" pitchFamily="34" charset="-122"/>
                <a:cs typeface="文泉驿微米黑" panose="020B0606030804020204" pitchFamily="34" charset="-122"/>
              </a:rPr>
              <a:t>ANDROID APP </a:t>
            </a:r>
            <a:endParaRPr lang="tr-TR" altLang="de-DE"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41"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7435068" y="5435149"/>
            <a:ext cx="3630609" cy="988695"/>
          </a:xfrm>
          <a:prstGeom prst="rect">
            <a:avLst/>
          </a:prstGeom>
          <a:noFill/>
        </p:spPr>
        <p:txBody>
          <a:bodyPr wrap="square" rtlCol="0">
            <a:spAutoFit/>
          </a:bodyPr>
          <a:lstStyle/>
          <a:p>
            <a:pPr>
              <a:lnSpc>
                <a:spcPct val="130000"/>
              </a:lnSpc>
            </a:pPr>
            <a:r>
              <a:rPr lang="de-DE" altLang="zh-CN" sz="900" dirty="0">
                <a:latin typeface="文泉驿微米黑" panose="020B0606030804020204" pitchFamily="34" charset="-122"/>
                <a:ea typeface="文泉驿微米黑" panose="020B0606030804020204" pitchFamily="34" charset="-122"/>
                <a:cs typeface="文泉驿微米黑" panose="020B0606030804020204" pitchFamily="34" charset="-122"/>
              </a:rPr>
              <a:t>In addition to providing remote access to the product and its features by using the remote access module. With the Tic Tac Toe game, which will increase its functionality and shorten waiting times, we have made our application enjoyable for non-elevator uses.</a:t>
            </a:r>
            <a:endParaRPr lang="de-DE" altLang="zh-CN" sz="900"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6" name="Text Box 5"/>
          <p:cNvSpPr txBox="1"/>
          <p:nvPr/>
        </p:nvSpPr>
        <p:spPr>
          <a:xfrm>
            <a:off x="2292985" y="3932555"/>
            <a:ext cx="2854960" cy="645160"/>
          </a:xfrm>
          <a:prstGeom prst="rect">
            <a:avLst/>
          </a:prstGeom>
          <a:noFill/>
        </p:spPr>
        <p:txBody>
          <a:bodyPr wrap="square" rtlCol="0">
            <a:spAutoFit/>
          </a:bodyPr>
          <a:p>
            <a:pPr algn="l"/>
            <a:r>
              <a:rPr lang="tr-TR" altLang="en-US" sz="900"/>
              <a:t>We added a music player button in order to reduce the level of tension that narrow spaces can create in the use of the product and to change the mood in a positive way.</a:t>
            </a:r>
            <a:endParaRPr lang="tr-TR" altLang="en-US" sz="90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advTm="3000">
        <p15:prstTrans prst="curtains"/>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3"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4504267" cy="2878667"/>
          </a:xfrm>
          <a:prstGeom prst="rect">
            <a:avLst/>
          </a:prstGeom>
        </p:spPr>
      </p:pic>
      <p:pic>
        <p:nvPicPr>
          <p:cNvPr id="6"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956" y="3742444"/>
            <a:ext cx="5238044" cy="3115556"/>
          </a:xfrm>
          <a:prstGeom prst="rect">
            <a:avLst/>
          </a:prstGeom>
        </p:spPr>
      </p:pic>
      <p:sp>
        <p:nvSpPr>
          <p:cNvPr id="18"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4039553" y="377495"/>
            <a:ext cx="5829935" cy="953135"/>
          </a:xfrm>
          <a:prstGeom prst="rect">
            <a:avLst/>
          </a:prstGeom>
          <a:noFill/>
        </p:spPr>
        <p:txBody>
          <a:bodyPr wrap="square" rtlCol="0">
            <a:spAutoFit/>
          </a:bodyPr>
          <a:lstStyle/>
          <a:p>
            <a:pPr algn="ctr"/>
            <a:r>
              <a:rPr lang="de-DE" altLang="zh-CN" sz="2800" dirty="0">
                <a:gradFill>
                  <a:gsLst>
                    <a:gs pos="0">
                      <a:srgbClr val="FD0B0D"/>
                    </a:gs>
                    <a:gs pos="100000">
                      <a:srgbClr val="274EB9"/>
                    </a:gs>
                  </a:gsLst>
                  <a:lin ang="2700000" scaled="0"/>
                </a:gradFill>
                <a:latin typeface="文泉驿微米黑" panose="020B0606030804020204" pitchFamily="34" charset="-122"/>
                <a:ea typeface="文泉驿微米黑" panose="020B0606030804020204" pitchFamily="34" charset="-122"/>
                <a:cs typeface="文泉驿微米黑" panose="020B0606030804020204" pitchFamily="34" charset="-122"/>
              </a:rPr>
              <a:t>Part  One</a:t>
            </a:r>
            <a:r>
              <a:rPr lang="tr-TR" altLang="de-DE" sz="2800" dirty="0">
                <a:gradFill>
                  <a:gsLst>
                    <a:gs pos="0">
                      <a:srgbClr val="FD0B0D"/>
                    </a:gs>
                    <a:gs pos="100000">
                      <a:srgbClr val="274EB9"/>
                    </a:gs>
                  </a:gsLst>
                  <a:lin ang="2700000" scaled="0"/>
                </a:gradFill>
                <a:latin typeface="文泉驿微米黑" panose="020B0606030804020204" pitchFamily="34" charset="-122"/>
                <a:ea typeface="文泉驿微米黑" panose="020B0606030804020204" pitchFamily="34" charset="-122"/>
                <a:cs typeface="文泉驿微米黑" panose="020B0606030804020204" pitchFamily="34" charset="-122"/>
              </a:rPr>
              <a:t>:</a:t>
            </a:r>
            <a:r>
              <a:rPr lang="tr-TR" altLang="de-DE" sz="2800" dirty="0">
                <a:latin typeface="文泉驿微米黑" panose="020B0606030804020204" pitchFamily="34" charset="-122"/>
                <a:ea typeface="文泉驿微米黑" panose="020B0606030804020204" pitchFamily="34" charset="-122"/>
                <a:cs typeface="文泉驿微米黑" panose="020B0606030804020204" pitchFamily="34" charset="-122"/>
                <a:sym typeface="+mn-ea"/>
              </a:rPr>
              <a:t>MUSIC PLAYER</a:t>
            </a:r>
            <a:endParaRPr lang="tr-TR" altLang="de-DE" sz="2800" dirty="0">
              <a:latin typeface="文泉驿微米黑" panose="020B0606030804020204" pitchFamily="34" charset="-122"/>
              <a:ea typeface="文泉驿微米黑" panose="020B0606030804020204" pitchFamily="34" charset="-122"/>
              <a:cs typeface="文泉驿微米黑" panose="020B0606030804020204" pitchFamily="34" charset="-122"/>
            </a:endParaRPr>
          </a:p>
          <a:p>
            <a:pPr algn="ctr"/>
            <a:endParaRPr lang="de-DE" altLang="zh-CN" sz="2800" dirty="0">
              <a:gradFill>
                <a:gsLst>
                  <a:gs pos="0">
                    <a:srgbClr val="FD0B0D"/>
                  </a:gs>
                  <a:gs pos="100000">
                    <a:srgbClr val="274EB9"/>
                  </a:gs>
                </a:gsLst>
                <a:lin ang="2700000" scaled="0"/>
              </a:gra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nvGrpSpPr>
          <p:cNvPr id="19"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9113496" y="795549"/>
            <a:ext cx="415339" cy="115502"/>
            <a:chOff x="5888331" y="191881"/>
            <a:chExt cx="415339" cy="115502"/>
          </a:xfrm>
          <a:gradFill>
            <a:gsLst>
              <a:gs pos="0">
                <a:srgbClr val="FD0B0D"/>
              </a:gs>
              <a:gs pos="100000">
                <a:srgbClr val="274EB9"/>
              </a:gs>
            </a:gsLst>
            <a:lin ang="2700000" scaled="0"/>
          </a:gradFill>
        </p:grpSpPr>
        <p:sp>
          <p:nvSpPr>
            <p:cNvPr id="20"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1"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2"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pic>
        <p:nvPicPr>
          <p:cNvPr id="2" name="Picture 1"/>
          <p:cNvPicPr>
            <a:picLocks noChangeAspect="1"/>
          </p:cNvPicPr>
          <p:nvPr/>
        </p:nvPicPr>
        <p:blipFill>
          <a:blip r:embed="rId3"/>
          <a:stretch>
            <a:fillRect/>
          </a:stretch>
        </p:blipFill>
        <p:spPr>
          <a:xfrm>
            <a:off x="8008620" y="1453515"/>
            <a:ext cx="2484120" cy="2354580"/>
          </a:xfrm>
          <a:prstGeom prst="rect">
            <a:avLst/>
          </a:prstGeom>
        </p:spPr>
      </p:pic>
      <p:sp>
        <p:nvSpPr>
          <p:cNvPr id="5" name="Text Box 4"/>
          <p:cNvSpPr txBox="1"/>
          <p:nvPr/>
        </p:nvSpPr>
        <p:spPr>
          <a:xfrm>
            <a:off x="709295" y="2967990"/>
            <a:ext cx="6588760" cy="1198880"/>
          </a:xfrm>
          <a:prstGeom prst="rect">
            <a:avLst/>
          </a:prstGeom>
          <a:noFill/>
        </p:spPr>
        <p:txBody>
          <a:bodyPr wrap="square" rtlCol="0">
            <a:spAutoFit/>
          </a:bodyPr>
          <a:p>
            <a:pPr algn="just"/>
            <a:r>
              <a:rPr lang="en-US"/>
              <a:t>We added a music player button to reduce the tension that narrow spaces can create in the use of the product and to change the mood in a positive way. In order to give the user a Flying Impression we initially set fly me to the Moon song.</a:t>
            </a:r>
            <a:endParaRPr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3000">
        <p15:prstTrans prst="crush"/>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7"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1">
            <a:extLst>
              <a:ext uri="{28A0092B-C50C-407E-A947-70E740481C1C}">
                <a14:useLocalDpi xmlns:a14="http://schemas.microsoft.com/office/drawing/2010/main" val="0"/>
              </a:ext>
            </a:extLst>
          </a:blip>
          <a:srcRect l="50884" t="3341" r="-2169" b="46316"/>
          <a:stretch>
            <a:fillRect/>
          </a:stretch>
        </p:blipFill>
        <p:spPr>
          <a:xfrm flipH="1" flipV="1">
            <a:off x="10590201" y="0"/>
            <a:ext cx="1601798" cy="1390650"/>
          </a:xfrm>
          <a:prstGeom prst="rect">
            <a:avLst/>
          </a:prstGeom>
        </p:spPr>
      </p:pic>
      <p:pic>
        <p:nvPicPr>
          <p:cNvPr id="8"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2">
            <a:extLst>
              <a:ext uri="{28A0092B-C50C-407E-A947-70E740481C1C}">
                <a14:useLocalDpi xmlns:a14="http://schemas.microsoft.com/office/drawing/2010/main" val="0"/>
              </a:ext>
            </a:extLst>
          </a:blip>
          <a:srcRect l="48835" t="-5328" r="6376" b="50859"/>
          <a:stretch>
            <a:fillRect/>
          </a:stretch>
        </p:blipFill>
        <p:spPr>
          <a:xfrm>
            <a:off x="0" y="5629275"/>
            <a:ext cx="1076325" cy="1228725"/>
          </a:xfrm>
          <a:prstGeom prst="rect">
            <a:avLst/>
          </a:prstGeom>
        </p:spPr>
      </p:pic>
      <p:sp>
        <p:nvSpPr>
          <p:cNvPr id="9"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3877310" y="307340"/>
            <a:ext cx="4276090" cy="460375"/>
          </a:xfrm>
          <a:prstGeom prst="rect">
            <a:avLst/>
          </a:prstGeom>
          <a:noFill/>
        </p:spPr>
        <p:txBody>
          <a:bodyPr wrap="square" rtlCol="0">
            <a:spAutoFit/>
          </a:bodyPr>
          <a:lstStyle/>
          <a:p>
            <a:pPr algn="ctr"/>
            <a:r>
              <a:rPr lang="tr-TR" altLang="zh-CN" sz="2400" dirty="0">
                <a:solidFill>
                  <a:srgbClr val="FF0000"/>
                </a:solidFill>
                <a:latin typeface="文泉驿微米黑" panose="020B0606030804020204" pitchFamily="34" charset="-122"/>
                <a:ea typeface="文泉驿微米黑" panose="020B0606030804020204" pitchFamily="34" charset="-122"/>
                <a:cs typeface="文泉驿微米黑" panose="020B0606030804020204" pitchFamily="34" charset="-122"/>
              </a:rPr>
              <a:t>PART TWO: ENTRYPHONE</a:t>
            </a:r>
            <a:endParaRPr lang="tr-TR" altLang="zh-CN" sz="2400" dirty="0">
              <a:solidFill>
                <a:srgbClr val="FF0000"/>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0"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658895" y="1062844"/>
            <a:ext cx="5470360" cy="730885"/>
          </a:xfrm>
          <a:prstGeom prst="rect">
            <a:avLst/>
          </a:prstGeom>
          <a:noFill/>
        </p:spPr>
        <p:txBody>
          <a:bodyPr wrap="square" rtlCol="0">
            <a:spAutoFit/>
          </a:bodyPr>
          <a:lstStyle/>
          <a:p>
            <a:pPr algn="ctr">
              <a:lnSpc>
                <a:spcPct val="130000"/>
              </a:lnSpc>
            </a:pPr>
            <a:r>
              <a:rPr lang="tr-TR" altLang="en-US" sz="3200" dirty="0">
                <a:gradFill>
                  <a:gsLst>
                    <a:gs pos="0">
                      <a:srgbClr val="14CD68"/>
                    </a:gs>
                    <a:gs pos="100000">
                      <a:srgbClr val="035C7D"/>
                    </a:gs>
                  </a:gsLst>
                  <a:lin scaled="0"/>
                </a:gradFill>
                <a:latin typeface="文泉驿微米黑" panose="020B0606030804020204" pitchFamily="34" charset="-122"/>
                <a:ea typeface="文泉驿微米黑" panose="020B0606030804020204" pitchFamily="34" charset="-122"/>
                <a:cs typeface="文泉驿微米黑" panose="020B0606030804020204" pitchFamily="34" charset="-122"/>
              </a:rPr>
              <a:t>“ </a:t>
            </a:r>
            <a:r>
              <a:rPr lang="en-US" altLang="zh-CN" sz="3200" dirty="0">
                <a:gradFill>
                  <a:gsLst>
                    <a:gs pos="0">
                      <a:srgbClr val="14CD68"/>
                    </a:gs>
                    <a:gs pos="100000">
                      <a:srgbClr val="035C7D"/>
                    </a:gs>
                  </a:gsLst>
                  <a:lin scaled="0"/>
                </a:gradFill>
                <a:latin typeface="文泉驿微米黑" panose="020B0606030804020204" pitchFamily="34" charset="-122"/>
                <a:ea typeface="文泉驿微米黑" panose="020B0606030804020204" pitchFamily="34" charset="-122"/>
                <a:cs typeface="文泉驿微米黑" panose="020B0606030804020204" pitchFamily="34" charset="-122"/>
              </a:rPr>
              <a:t>Safety comes first</a:t>
            </a:r>
            <a:r>
              <a:rPr lang="tr-TR" altLang="en-US" sz="3200" dirty="0">
                <a:gradFill>
                  <a:gsLst>
                    <a:gs pos="0">
                      <a:srgbClr val="14CD68"/>
                    </a:gs>
                    <a:gs pos="100000">
                      <a:srgbClr val="035C7D"/>
                    </a:gs>
                  </a:gsLst>
                  <a:lin scaled="0"/>
                </a:gradFill>
                <a:latin typeface="文泉驿微米黑" panose="020B0606030804020204" pitchFamily="34" charset="-122"/>
                <a:ea typeface="文泉驿微米黑" panose="020B0606030804020204" pitchFamily="34" charset="-122"/>
                <a:cs typeface="文泉驿微米黑" panose="020B0606030804020204" pitchFamily="34" charset="-122"/>
              </a:rPr>
              <a:t> ”</a:t>
            </a:r>
            <a:endParaRPr lang="tr-TR" altLang="en-US" sz="3200" dirty="0">
              <a:gradFill>
                <a:gsLst>
                  <a:gs pos="0">
                    <a:srgbClr val="14CD68"/>
                  </a:gs>
                  <a:gs pos="100000">
                    <a:srgbClr val="035C7D"/>
                  </a:gs>
                </a:gsLst>
                <a:lin scaled="0"/>
              </a:gra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nvGrpSpPr>
          <p:cNvPr id="11"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8301966" y="1004518"/>
            <a:ext cx="415339" cy="115502"/>
            <a:chOff x="5888331" y="191881"/>
            <a:chExt cx="415339" cy="115502"/>
          </a:xfrm>
          <a:gradFill>
            <a:gsLst>
              <a:gs pos="0">
                <a:srgbClr val="FD0B0D"/>
              </a:gs>
              <a:gs pos="100000">
                <a:srgbClr val="274EB9"/>
              </a:gs>
            </a:gsLst>
            <a:lin ang="2700000" scaled="0"/>
          </a:gradFill>
        </p:grpSpPr>
        <p:sp>
          <p:nvSpPr>
            <p:cNvPr id="12"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3"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4"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sp>
        <p:nvSpPr>
          <p:cNvPr id="16" name="Flying impression design ——飞印象设计是一家专业的广告设计制作工作室，专注于平面、OFFICE、摄影等业务，工作室成立于2016年，拥有高水平的设计团队，已经立足于市场，今后将输出更多精致作品。"/>
          <p:cNvSpPr/>
          <p:nvPr/>
        </p:nvSpPr>
        <p:spPr>
          <a:xfrm>
            <a:off x="8541206" y="1823789"/>
            <a:ext cx="2651615" cy="2349796"/>
          </a:xfrm>
          <a:prstGeom prst="rect">
            <a:avLst/>
          </a:prstGeom>
          <a:gradFill>
            <a:gsLst>
              <a:gs pos="0">
                <a:srgbClr val="FD0B0D"/>
              </a:gs>
              <a:gs pos="100000">
                <a:srgbClr val="274EB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8832916" y="2398523"/>
            <a:ext cx="2068195" cy="1198880"/>
          </a:xfrm>
          <a:prstGeom prst="rect">
            <a:avLst/>
          </a:prstGeom>
          <a:noFill/>
        </p:spPr>
        <p:txBody>
          <a:bodyPr wrap="none" rtlCol="0">
            <a:spAutoFit/>
          </a:bodyPr>
          <a:lstStyle/>
          <a:p>
            <a:pPr algn="ctr"/>
            <a:r>
              <a:rPr lang="tr-TR" altLang="en-US" sz="7200" dirty="0">
                <a:solidFill>
                  <a:srgbClr val="F6F8FB"/>
                </a:solidFill>
                <a:latin typeface="Microsoft YaHei" panose="020B0503020204020204" pitchFamily="34" charset="-122"/>
                <a:ea typeface="Microsoft YaHei" panose="020B0503020204020204" pitchFamily="34" charset="-122"/>
              </a:rPr>
              <a:t>80</a:t>
            </a:r>
            <a:r>
              <a:rPr lang="en-US" altLang="zh-CN" sz="7200" dirty="0">
                <a:solidFill>
                  <a:srgbClr val="F6F8FB"/>
                </a:solidFill>
                <a:latin typeface="Microsoft YaHei" panose="020B0503020204020204" pitchFamily="34" charset="-122"/>
                <a:ea typeface="Microsoft YaHei" panose="020B0503020204020204" pitchFamily="34" charset="-122"/>
              </a:rPr>
              <a:t>%</a:t>
            </a:r>
            <a:endParaRPr lang="zh-CN" altLang="en-US" sz="7200" dirty="0">
              <a:solidFill>
                <a:srgbClr val="F6F8FB"/>
              </a:solidFill>
              <a:latin typeface="Microsoft YaHei" panose="020B0503020204020204" pitchFamily="34" charset="-122"/>
              <a:ea typeface="Microsoft YaHei" panose="020B0503020204020204" pitchFamily="34" charset="-122"/>
            </a:endParaRPr>
          </a:p>
        </p:txBody>
      </p:sp>
      <p:sp>
        <p:nvSpPr>
          <p:cNvPr id="18"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3594100" y="4109720"/>
            <a:ext cx="2867025" cy="460375"/>
          </a:xfrm>
          <a:prstGeom prst="rect">
            <a:avLst/>
          </a:prstGeom>
          <a:noFill/>
        </p:spPr>
        <p:txBody>
          <a:bodyPr wrap="square" rtlCol="0">
            <a:spAutoFit/>
          </a:bodyPr>
          <a:lstStyle/>
          <a:p>
            <a:r>
              <a:rPr lang="en-US" altLang="zh-CN" sz="1000" dirty="0">
                <a:gradFill>
                  <a:gsLst>
                    <a:gs pos="0">
                      <a:srgbClr val="FD0B0D"/>
                    </a:gs>
                    <a:gs pos="100000">
                      <a:srgbClr val="274EB9"/>
                    </a:gs>
                  </a:gsLst>
                  <a:lin ang="2700000" scaled="0"/>
                </a:gradFill>
                <a:latin typeface="文泉驿微米黑" panose="020B0606030804020204" pitchFamily="34" charset="-122"/>
                <a:ea typeface="文泉驿微米黑" panose="020B0606030804020204" pitchFamily="34" charset="-122"/>
                <a:cs typeface="文泉驿微米黑" panose="020B0606030804020204" pitchFamily="34" charset="-122"/>
              </a:rPr>
              <a:t>Impression Fly</a:t>
            </a:r>
            <a:r>
              <a:rPr lang="en-US" altLang="zh-CN" sz="2400" dirty="0">
                <a:gradFill>
                  <a:gsLst>
                    <a:gs pos="0">
                      <a:srgbClr val="FD0B0D"/>
                    </a:gs>
                    <a:gs pos="100000">
                      <a:srgbClr val="274EB9"/>
                    </a:gs>
                  </a:gsLst>
                  <a:lin ang="2700000" scaled="0"/>
                </a:gradFill>
                <a:latin typeface="文泉驿微米黑" panose="020B0606030804020204" pitchFamily="34" charset="-122"/>
                <a:ea typeface="文泉驿微米黑" panose="020B0606030804020204" pitchFamily="34" charset="-122"/>
                <a:cs typeface="文泉驿微米黑" panose="020B0606030804020204" pitchFamily="34" charset="-122"/>
              </a:rPr>
              <a:t> </a:t>
            </a:r>
            <a:endParaRPr lang="en-US" altLang="zh-CN" sz="2400" dirty="0">
              <a:gradFill>
                <a:gsLst>
                  <a:gs pos="0">
                    <a:srgbClr val="FD0B0D"/>
                  </a:gs>
                  <a:gs pos="100000">
                    <a:srgbClr val="274EB9"/>
                  </a:gs>
                </a:gsLst>
                <a:lin ang="2700000" scaled="0"/>
              </a:gra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9"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999179" y="4783465"/>
            <a:ext cx="9252261" cy="1370965"/>
          </a:xfrm>
          <a:prstGeom prst="rect">
            <a:avLst/>
          </a:prstGeom>
          <a:noFill/>
        </p:spPr>
        <p:txBody>
          <a:bodyPr wrap="square" rtlCol="0">
            <a:spAutoFit/>
          </a:bodyPr>
          <a:lstStyle/>
          <a:p>
            <a:pPr algn="just">
              <a:lnSpc>
                <a:spcPct val="130000"/>
              </a:lnSpc>
            </a:pPr>
            <a:r>
              <a:rPr lang="zh-CN" altLang="de-DE" sz="1600" dirty="0">
                <a:latin typeface="文泉驿微米黑" panose="020B0606030804020204" pitchFamily="34" charset="-122"/>
                <a:ea typeface="文泉驿微米黑" panose="020B0606030804020204" pitchFamily="34" charset="-122"/>
                <a:cs typeface="文泉驿微米黑" panose="020B0606030804020204" pitchFamily="34" charset="-122"/>
              </a:rPr>
              <a:t>Considering the principle of 'Safety comes first', which is always in our minds in our product design and guides our developments, we designed an intercom, which we believe can provide both psychological and technical support by communicating with the outside.</a:t>
            </a:r>
            <a:r>
              <a:rPr lang="tr-TR" altLang="zh-CN" sz="1600" dirty="0">
                <a:latin typeface="文泉驿微米黑" panose="020B0606030804020204" pitchFamily="34" charset="-122"/>
                <a:ea typeface="文泉驿微米黑" panose="020B0606030804020204" pitchFamily="34" charset="-122"/>
                <a:cs typeface="文泉驿微米黑" panose="020B0606030804020204" pitchFamily="34" charset="-122"/>
              </a:rPr>
              <a:t> </a:t>
            </a:r>
            <a:r>
              <a:rPr lang="zh-CN" altLang="de-DE" sz="1600" dirty="0">
                <a:latin typeface="文泉驿微米黑" panose="020B0606030804020204" pitchFamily="34" charset="-122"/>
                <a:ea typeface="文泉驿微米黑" panose="020B0606030804020204" pitchFamily="34" charset="-122"/>
                <a:cs typeface="文泉驿微米黑" panose="020B0606030804020204" pitchFamily="34" charset="-122"/>
              </a:rPr>
              <a:t>We are in the first place in voice transmission with our bandwidth that has increased to 80%.</a:t>
            </a:r>
            <a:endParaRPr lang="zh-CN" altLang="de-DE" sz="1600"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0" name="Flying impression design ——飞印象设计是一家专业的广告设计制作工作室，专注于平面、OFFICE、摄影等业务，工作室成立于2016年，拥有高水平的设计团队，已经立足于市场，今后将输出更多精致作品。"/>
          <p:cNvSpPr/>
          <p:nvPr/>
        </p:nvSpPr>
        <p:spPr>
          <a:xfrm>
            <a:off x="10596465" y="5218207"/>
            <a:ext cx="596356" cy="596356"/>
          </a:xfrm>
          <a:prstGeom prst="rect">
            <a:avLst/>
          </a:prstGeom>
          <a:gradFill>
            <a:gsLst>
              <a:gs pos="0">
                <a:srgbClr val="FD0B0D"/>
              </a:gs>
              <a:gs pos="100000">
                <a:srgbClr val="274EB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pic>
        <p:nvPicPr>
          <p:cNvPr id="3" name="Content Placeholder 2"/>
          <p:cNvPicPr>
            <a:picLocks noChangeAspect="1"/>
          </p:cNvPicPr>
          <p:nvPr>
            <p:ph sz="half" idx="1"/>
          </p:nvPr>
        </p:nvPicPr>
        <p:blipFill>
          <a:blip r:embed="rId3"/>
          <a:stretch>
            <a:fillRect/>
          </a:stretch>
        </p:blipFill>
        <p:spPr>
          <a:xfrm>
            <a:off x="6369685" y="1793240"/>
            <a:ext cx="2171700" cy="2316480"/>
          </a:xfrm>
          <a:prstGeom prst="rect">
            <a:avLst/>
          </a:prstGeom>
        </p:spPr>
      </p:pic>
      <p:pic>
        <p:nvPicPr>
          <p:cNvPr id="5" name="Content Placeholder 4"/>
          <p:cNvPicPr>
            <a:picLocks noChangeAspect="1"/>
          </p:cNvPicPr>
          <p:nvPr>
            <p:ph sz="half" idx="2"/>
          </p:nvPr>
        </p:nvPicPr>
        <p:blipFill>
          <a:blip r:embed="rId4"/>
          <a:stretch>
            <a:fillRect/>
          </a:stretch>
        </p:blipFill>
        <p:spPr>
          <a:xfrm>
            <a:off x="1852295" y="1882140"/>
            <a:ext cx="4092575" cy="21393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14:prism dir="u" isContent="1"/>
      </p:transition>
    </mc:Choice>
    <mc:Fallback>
      <p:transition spd="slow" advTm="3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7"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1">
            <a:extLst>
              <a:ext uri="{28A0092B-C50C-407E-A947-70E740481C1C}">
                <a14:useLocalDpi xmlns:a14="http://schemas.microsoft.com/office/drawing/2010/main" val="0"/>
              </a:ext>
            </a:extLst>
          </a:blip>
          <a:srcRect l="50884" t="3341" r="-2169" b="46316"/>
          <a:stretch>
            <a:fillRect/>
          </a:stretch>
        </p:blipFill>
        <p:spPr>
          <a:xfrm flipH="1" flipV="1">
            <a:off x="10590201" y="0"/>
            <a:ext cx="1601798" cy="1390650"/>
          </a:xfrm>
          <a:prstGeom prst="rect">
            <a:avLst/>
          </a:prstGeom>
        </p:spPr>
      </p:pic>
      <p:pic>
        <p:nvPicPr>
          <p:cNvPr id="8"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2">
            <a:extLst>
              <a:ext uri="{28A0092B-C50C-407E-A947-70E740481C1C}">
                <a14:useLocalDpi xmlns:a14="http://schemas.microsoft.com/office/drawing/2010/main" val="0"/>
              </a:ext>
            </a:extLst>
          </a:blip>
          <a:srcRect l="48835" t="-5328" r="6376" b="50859"/>
          <a:stretch>
            <a:fillRect/>
          </a:stretch>
        </p:blipFill>
        <p:spPr>
          <a:xfrm>
            <a:off x="0" y="5629275"/>
            <a:ext cx="1076325" cy="1228725"/>
          </a:xfrm>
          <a:prstGeom prst="rect">
            <a:avLst/>
          </a:prstGeom>
        </p:spPr>
      </p:pic>
      <p:sp>
        <p:nvSpPr>
          <p:cNvPr id="9"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4036694" y="348023"/>
            <a:ext cx="4114802" cy="521970"/>
          </a:xfrm>
          <a:prstGeom prst="rect">
            <a:avLst/>
          </a:prstGeom>
          <a:noFill/>
        </p:spPr>
        <p:txBody>
          <a:bodyPr wrap="square" rtlCol="0">
            <a:spAutoFit/>
          </a:bodyPr>
          <a:lstStyle/>
          <a:p>
            <a:pPr algn="ctr"/>
            <a:r>
              <a:rPr lang="tr-TR" altLang="zh-CN" sz="2800" dirty="0">
                <a:gradFill>
                  <a:gsLst>
                    <a:gs pos="0">
                      <a:srgbClr val="FE4444"/>
                    </a:gs>
                    <a:gs pos="100000">
                      <a:srgbClr val="832B2B"/>
                    </a:gs>
                  </a:gsLst>
                  <a:lin scaled="0"/>
                </a:gradFill>
                <a:latin typeface="文泉驿微米黑" panose="020B0606030804020204" pitchFamily="34" charset="-122"/>
                <a:ea typeface="文泉驿微米黑" panose="020B0606030804020204" pitchFamily="34" charset="-122"/>
                <a:cs typeface="文泉驿微米黑" panose="020B0606030804020204" pitchFamily="34" charset="-122"/>
              </a:rPr>
              <a:t>PART THREE: COUNTER</a:t>
            </a:r>
            <a:endParaRPr lang="tr-TR" altLang="zh-CN" sz="2800" dirty="0">
              <a:gradFill>
                <a:gsLst>
                  <a:gs pos="0">
                    <a:srgbClr val="FE4444"/>
                  </a:gs>
                  <a:gs pos="100000">
                    <a:srgbClr val="832B2B"/>
                  </a:gs>
                </a:gsLst>
                <a:lin scaled="0"/>
              </a:gra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nvGrpSpPr>
          <p:cNvPr id="11"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7959701" y="754328"/>
            <a:ext cx="415339" cy="115502"/>
            <a:chOff x="5888331" y="191881"/>
            <a:chExt cx="415339" cy="115502"/>
          </a:xfrm>
          <a:gradFill>
            <a:gsLst>
              <a:gs pos="0">
                <a:srgbClr val="FD0B0D"/>
              </a:gs>
              <a:gs pos="100000">
                <a:srgbClr val="274EB9"/>
              </a:gs>
            </a:gsLst>
            <a:lin ang="2700000" scaled="0"/>
          </a:gradFill>
        </p:grpSpPr>
        <p:sp>
          <p:nvSpPr>
            <p:cNvPr id="12"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3"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4"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sp>
        <p:nvSpPr>
          <p:cNvPr id="15"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2019933" y="4748173"/>
            <a:ext cx="8148322" cy="720090"/>
          </a:xfrm>
          <a:prstGeom prst="rect">
            <a:avLst/>
          </a:prstGeom>
          <a:noFill/>
        </p:spPr>
        <p:txBody>
          <a:bodyPr wrap="square" rtlCol="0">
            <a:spAutoFit/>
          </a:bodyPr>
          <a:lstStyle/>
          <a:p>
            <a:pPr algn="just">
              <a:lnSpc>
                <a:spcPct val="130000"/>
              </a:lnSpc>
            </a:pPr>
            <a:r>
              <a:rPr lang="de-DE" altLang="zh-CN" sz="1050" dirty="0">
                <a:latin typeface="Microsoft YaHei" panose="020B0503020204020204" pitchFamily="34" charset="-122"/>
                <a:ea typeface="Microsoft YaHei" panose="020B0503020204020204" pitchFamily="34" charset="-122"/>
              </a:rPr>
              <a:t>In addition to showing the user with LCD screens that our product has a person-based limitation, we aimed to prevent possible mechanical deterioration by adding a counter that changes depending on our pressure sensors. As in the icon mentioned above, we set our User number to three.</a:t>
            </a:r>
            <a:endParaRPr lang="de-DE" altLang="zh-CN" sz="1050" dirty="0">
              <a:latin typeface="Microsoft YaHei" panose="020B0503020204020204" pitchFamily="34" charset="-122"/>
              <a:ea typeface="Microsoft YaHei" panose="020B0503020204020204" pitchFamily="34" charset="-122"/>
            </a:endParaRPr>
          </a:p>
        </p:txBody>
      </p:sp>
      <p:sp>
        <p:nvSpPr>
          <p:cNvPr id="16"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609907" y="4362470"/>
            <a:ext cx="969645" cy="229870"/>
          </a:xfrm>
          <a:prstGeom prst="rect">
            <a:avLst/>
          </a:prstGeom>
          <a:noFill/>
        </p:spPr>
        <p:txBody>
          <a:bodyPr wrap="none" rtlCol="0">
            <a:spAutoFit/>
          </a:bodyPr>
          <a:lstStyle/>
          <a:p>
            <a:pPr algn="ctr"/>
            <a:r>
              <a:rPr lang="en-US" altLang="zh-CN" sz="900" dirty="0">
                <a:gradFill>
                  <a:gsLst>
                    <a:gs pos="0">
                      <a:srgbClr val="FD0B0D"/>
                    </a:gs>
                    <a:gs pos="100000">
                      <a:srgbClr val="274EB9"/>
                    </a:gs>
                  </a:gsLst>
                  <a:lin ang="2700000" scaled="0"/>
                </a:gradFill>
                <a:latin typeface="Microsoft YaHei" panose="020B0503020204020204" pitchFamily="34" charset="-122"/>
                <a:ea typeface="Microsoft YaHei" panose="020B0503020204020204" pitchFamily="34" charset="-122"/>
              </a:rPr>
              <a:t>Impression Fly</a:t>
            </a:r>
            <a:endParaRPr lang="en-US" altLang="zh-CN" sz="900" dirty="0">
              <a:gradFill>
                <a:gsLst>
                  <a:gs pos="0">
                    <a:srgbClr val="FD0B0D"/>
                  </a:gs>
                  <a:gs pos="100000">
                    <a:srgbClr val="274EB9"/>
                  </a:gs>
                </a:gsLst>
                <a:lin ang="2700000" scaled="0"/>
              </a:gradFill>
              <a:latin typeface="Microsoft YaHei" panose="020B0503020204020204" pitchFamily="34" charset="-122"/>
              <a:ea typeface="Microsoft YaHei" panose="020B0503020204020204" pitchFamily="34" charset="-122"/>
            </a:endParaRPr>
          </a:p>
        </p:txBody>
      </p:sp>
      <p:grpSp>
        <p:nvGrpSpPr>
          <p:cNvPr id="3" name="Flying impression design ——飞印象设计是一家专业的广告设计制作工作室，专注于平面、OFFICE、摄影等业务，工作室成立于2016年，拥有高水平的设计团队，已经立足于市场，今后将输出更多精致作品。"/>
          <p:cNvGrpSpPr>
            <a:grpSpLocks noChangeAspect="1"/>
          </p:cNvGrpSpPr>
          <p:nvPr/>
        </p:nvGrpSpPr>
        <p:grpSpPr bwMode="auto">
          <a:xfrm>
            <a:off x="3075632" y="1761928"/>
            <a:ext cx="2673966" cy="2438933"/>
            <a:chOff x="-11" y="0"/>
            <a:chExt cx="2173" cy="1982"/>
          </a:xfrm>
          <a:gradFill>
            <a:gsLst>
              <a:gs pos="0">
                <a:srgbClr val="FD0B0D"/>
              </a:gs>
              <a:gs pos="100000">
                <a:srgbClr val="274EB9"/>
              </a:gs>
            </a:gsLst>
            <a:lin ang="2700000" scaled="0"/>
          </a:gradFill>
        </p:grpSpPr>
        <p:sp>
          <p:nvSpPr>
            <p:cNvPr id="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7" y="433"/>
              <a:ext cx="1057" cy="1549"/>
            </a:xfrm>
            <a:custGeom>
              <a:avLst/>
              <a:gdLst>
                <a:gd name="T0" fmla="*/ 148 w 504"/>
                <a:gd name="T1" fmla="*/ 214 h 738"/>
                <a:gd name="T2" fmla="*/ 111 w 504"/>
                <a:gd name="T3" fmla="*/ 308 h 738"/>
                <a:gd name="T4" fmla="*/ 68 w 504"/>
                <a:gd name="T5" fmla="*/ 347 h 738"/>
                <a:gd name="T6" fmla="*/ 14 w 504"/>
                <a:gd name="T7" fmla="*/ 276 h 738"/>
                <a:gd name="T8" fmla="*/ 57 w 504"/>
                <a:gd name="T9" fmla="*/ 164 h 738"/>
                <a:gd name="T10" fmla="*/ 105 w 504"/>
                <a:gd name="T11" fmla="*/ 40 h 738"/>
                <a:gd name="T12" fmla="*/ 157 w 504"/>
                <a:gd name="T13" fmla="*/ 2 h 738"/>
                <a:gd name="T14" fmla="*/ 213 w 504"/>
                <a:gd name="T15" fmla="*/ 3 h 738"/>
                <a:gd name="T16" fmla="*/ 237 w 504"/>
                <a:gd name="T17" fmla="*/ 35 h 738"/>
                <a:gd name="T18" fmla="*/ 219 w 504"/>
                <a:gd name="T19" fmla="*/ 173 h 738"/>
                <a:gd name="T20" fmla="*/ 251 w 504"/>
                <a:gd name="T21" fmla="*/ 220 h 738"/>
                <a:gd name="T22" fmla="*/ 288 w 504"/>
                <a:gd name="T23" fmla="*/ 178 h 738"/>
                <a:gd name="T24" fmla="*/ 268 w 504"/>
                <a:gd name="T25" fmla="*/ 34 h 738"/>
                <a:gd name="T26" fmla="*/ 290 w 504"/>
                <a:gd name="T27" fmla="*/ 4 h 738"/>
                <a:gd name="T28" fmla="*/ 364 w 504"/>
                <a:gd name="T29" fmla="*/ 5 h 738"/>
                <a:gd name="T30" fmla="*/ 398 w 504"/>
                <a:gd name="T31" fmla="*/ 34 h 738"/>
                <a:gd name="T32" fmla="*/ 493 w 504"/>
                <a:gd name="T33" fmla="*/ 278 h 738"/>
                <a:gd name="T34" fmla="*/ 462 w 504"/>
                <a:gd name="T35" fmla="*/ 344 h 738"/>
                <a:gd name="T36" fmla="*/ 397 w 504"/>
                <a:gd name="T37" fmla="*/ 313 h 738"/>
                <a:gd name="T38" fmla="*/ 365 w 504"/>
                <a:gd name="T39" fmla="*/ 230 h 738"/>
                <a:gd name="T40" fmla="*/ 357 w 504"/>
                <a:gd name="T41" fmla="*/ 213 h 738"/>
                <a:gd name="T42" fmla="*/ 359 w 504"/>
                <a:gd name="T43" fmla="*/ 350 h 738"/>
                <a:gd name="T44" fmla="*/ 446 w 504"/>
                <a:gd name="T45" fmla="*/ 663 h 738"/>
                <a:gd name="T46" fmla="*/ 412 w 504"/>
                <a:gd name="T47" fmla="*/ 730 h 738"/>
                <a:gd name="T48" fmla="*/ 348 w 504"/>
                <a:gd name="T49" fmla="*/ 691 h 738"/>
                <a:gd name="T50" fmla="*/ 261 w 504"/>
                <a:gd name="T51" fmla="*/ 388 h 738"/>
                <a:gd name="T52" fmla="*/ 253 w 504"/>
                <a:gd name="T53" fmla="*/ 363 h 738"/>
                <a:gd name="T54" fmla="*/ 245 w 504"/>
                <a:gd name="T55" fmla="*/ 388 h 738"/>
                <a:gd name="T56" fmla="*/ 160 w 504"/>
                <a:gd name="T57" fmla="*/ 685 h 738"/>
                <a:gd name="T58" fmla="*/ 112 w 504"/>
                <a:gd name="T59" fmla="*/ 731 h 738"/>
                <a:gd name="T60" fmla="*/ 60 w 504"/>
                <a:gd name="T61" fmla="*/ 665 h 738"/>
                <a:gd name="T62" fmla="*/ 143 w 504"/>
                <a:gd name="T63" fmla="*/ 370 h 738"/>
                <a:gd name="T64" fmla="*/ 152 w 504"/>
                <a:gd name="T65" fmla="*/ 303 h 738"/>
                <a:gd name="T66" fmla="*/ 153 w 504"/>
                <a:gd name="T67" fmla="*/ 215 h 738"/>
                <a:gd name="T68" fmla="*/ 148 w 504"/>
                <a:gd name="T69" fmla="*/ 214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04" h="738">
                  <a:moveTo>
                    <a:pt x="148" y="214"/>
                  </a:moveTo>
                  <a:cubicBezTo>
                    <a:pt x="136" y="245"/>
                    <a:pt x="124" y="277"/>
                    <a:pt x="111" y="308"/>
                  </a:cubicBezTo>
                  <a:cubicBezTo>
                    <a:pt x="103" y="328"/>
                    <a:pt x="91" y="344"/>
                    <a:pt x="68" y="347"/>
                  </a:cubicBezTo>
                  <a:cubicBezTo>
                    <a:pt x="28" y="352"/>
                    <a:pt x="0" y="315"/>
                    <a:pt x="14" y="276"/>
                  </a:cubicBezTo>
                  <a:cubicBezTo>
                    <a:pt x="27" y="239"/>
                    <a:pt x="42" y="202"/>
                    <a:pt x="57" y="164"/>
                  </a:cubicBezTo>
                  <a:cubicBezTo>
                    <a:pt x="73" y="123"/>
                    <a:pt x="89" y="81"/>
                    <a:pt x="105" y="40"/>
                  </a:cubicBezTo>
                  <a:cubicBezTo>
                    <a:pt x="114" y="15"/>
                    <a:pt x="131" y="2"/>
                    <a:pt x="157" y="2"/>
                  </a:cubicBezTo>
                  <a:cubicBezTo>
                    <a:pt x="176" y="2"/>
                    <a:pt x="195" y="1"/>
                    <a:pt x="213" y="3"/>
                  </a:cubicBezTo>
                  <a:cubicBezTo>
                    <a:pt x="234" y="5"/>
                    <a:pt x="240" y="14"/>
                    <a:pt x="237" y="35"/>
                  </a:cubicBezTo>
                  <a:cubicBezTo>
                    <a:pt x="232" y="81"/>
                    <a:pt x="225" y="127"/>
                    <a:pt x="219" y="173"/>
                  </a:cubicBezTo>
                  <a:cubicBezTo>
                    <a:pt x="217" y="189"/>
                    <a:pt x="236" y="217"/>
                    <a:pt x="251" y="220"/>
                  </a:cubicBezTo>
                  <a:cubicBezTo>
                    <a:pt x="263" y="223"/>
                    <a:pt x="290" y="192"/>
                    <a:pt x="288" y="178"/>
                  </a:cubicBezTo>
                  <a:cubicBezTo>
                    <a:pt x="281" y="130"/>
                    <a:pt x="276" y="82"/>
                    <a:pt x="268" y="34"/>
                  </a:cubicBezTo>
                  <a:cubicBezTo>
                    <a:pt x="265" y="13"/>
                    <a:pt x="275" y="5"/>
                    <a:pt x="290" y="4"/>
                  </a:cubicBezTo>
                  <a:cubicBezTo>
                    <a:pt x="315" y="2"/>
                    <a:pt x="340" y="0"/>
                    <a:pt x="364" y="5"/>
                  </a:cubicBezTo>
                  <a:cubicBezTo>
                    <a:pt x="377" y="7"/>
                    <a:pt x="393" y="21"/>
                    <a:pt x="398" y="34"/>
                  </a:cubicBezTo>
                  <a:cubicBezTo>
                    <a:pt x="431" y="115"/>
                    <a:pt x="462" y="196"/>
                    <a:pt x="493" y="278"/>
                  </a:cubicBezTo>
                  <a:cubicBezTo>
                    <a:pt x="504" y="307"/>
                    <a:pt x="489" y="335"/>
                    <a:pt x="462" y="344"/>
                  </a:cubicBezTo>
                  <a:cubicBezTo>
                    <a:pt x="436" y="354"/>
                    <a:pt x="409" y="342"/>
                    <a:pt x="397" y="313"/>
                  </a:cubicBezTo>
                  <a:cubicBezTo>
                    <a:pt x="386" y="286"/>
                    <a:pt x="376" y="258"/>
                    <a:pt x="365" y="230"/>
                  </a:cubicBezTo>
                  <a:cubicBezTo>
                    <a:pt x="363" y="225"/>
                    <a:pt x="360" y="219"/>
                    <a:pt x="357" y="213"/>
                  </a:cubicBezTo>
                  <a:cubicBezTo>
                    <a:pt x="357" y="260"/>
                    <a:pt x="349" y="307"/>
                    <a:pt x="359" y="350"/>
                  </a:cubicBezTo>
                  <a:cubicBezTo>
                    <a:pt x="383" y="456"/>
                    <a:pt x="417" y="559"/>
                    <a:pt x="446" y="663"/>
                  </a:cubicBezTo>
                  <a:cubicBezTo>
                    <a:pt x="455" y="695"/>
                    <a:pt x="440" y="722"/>
                    <a:pt x="412" y="730"/>
                  </a:cubicBezTo>
                  <a:cubicBezTo>
                    <a:pt x="383" y="738"/>
                    <a:pt x="357" y="723"/>
                    <a:pt x="348" y="691"/>
                  </a:cubicBezTo>
                  <a:cubicBezTo>
                    <a:pt x="319" y="590"/>
                    <a:pt x="290" y="489"/>
                    <a:pt x="261" y="388"/>
                  </a:cubicBezTo>
                  <a:cubicBezTo>
                    <a:pt x="259" y="382"/>
                    <a:pt x="257" y="376"/>
                    <a:pt x="253" y="363"/>
                  </a:cubicBezTo>
                  <a:cubicBezTo>
                    <a:pt x="249" y="375"/>
                    <a:pt x="247" y="382"/>
                    <a:pt x="245" y="388"/>
                  </a:cubicBezTo>
                  <a:cubicBezTo>
                    <a:pt x="217" y="487"/>
                    <a:pt x="189" y="586"/>
                    <a:pt x="160" y="685"/>
                  </a:cubicBezTo>
                  <a:cubicBezTo>
                    <a:pt x="152" y="715"/>
                    <a:pt x="136" y="730"/>
                    <a:pt x="112" y="731"/>
                  </a:cubicBezTo>
                  <a:cubicBezTo>
                    <a:pt x="74" y="733"/>
                    <a:pt x="49" y="703"/>
                    <a:pt x="60" y="665"/>
                  </a:cubicBezTo>
                  <a:cubicBezTo>
                    <a:pt x="87" y="567"/>
                    <a:pt x="116" y="469"/>
                    <a:pt x="143" y="370"/>
                  </a:cubicBezTo>
                  <a:cubicBezTo>
                    <a:pt x="149" y="348"/>
                    <a:pt x="151" y="326"/>
                    <a:pt x="152" y="303"/>
                  </a:cubicBezTo>
                  <a:cubicBezTo>
                    <a:pt x="154" y="274"/>
                    <a:pt x="153" y="245"/>
                    <a:pt x="153" y="215"/>
                  </a:cubicBezTo>
                  <a:cubicBezTo>
                    <a:pt x="151" y="215"/>
                    <a:pt x="149" y="215"/>
                    <a:pt x="148" y="2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68" y="514"/>
              <a:ext cx="694" cy="1304"/>
            </a:xfrm>
            <a:custGeom>
              <a:avLst/>
              <a:gdLst>
                <a:gd name="T0" fmla="*/ 21 w 331"/>
                <a:gd name="T1" fmla="*/ 6 h 621"/>
                <a:gd name="T2" fmla="*/ 102 w 331"/>
                <a:gd name="T3" fmla="*/ 10 h 621"/>
                <a:gd name="T4" fmla="*/ 139 w 331"/>
                <a:gd name="T5" fmla="*/ 11 h 621"/>
                <a:gd name="T6" fmla="*/ 219 w 331"/>
                <a:gd name="T7" fmla="*/ 8 h 621"/>
                <a:gd name="T8" fmla="*/ 245 w 331"/>
                <a:gd name="T9" fmla="*/ 35 h 621"/>
                <a:gd name="T10" fmla="*/ 322 w 331"/>
                <a:gd name="T11" fmla="*/ 234 h 621"/>
                <a:gd name="T12" fmla="*/ 301 w 331"/>
                <a:gd name="T13" fmla="*/ 291 h 621"/>
                <a:gd name="T14" fmla="*/ 241 w 331"/>
                <a:gd name="T15" fmla="*/ 264 h 621"/>
                <a:gd name="T16" fmla="*/ 210 w 331"/>
                <a:gd name="T17" fmla="*/ 183 h 621"/>
                <a:gd name="T18" fmla="*/ 204 w 331"/>
                <a:gd name="T19" fmla="*/ 184 h 621"/>
                <a:gd name="T20" fmla="*/ 210 w 331"/>
                <a:gd name="T21" fmla="*/ 299 h 621"/>
                <a:gd name="T22" fmla="*/ 283 w 331"/>
                <a:gd name="T23" fmla="*/ 562 h 621"/>
                <a:gd name="T24" fmla="*/ 247 w 331"/>
                <a:gd name="T25" fmla="*/ 619 h 621"/>
                <a:gd name="T26" fmla="*/ 199 w 331"/>
                <a:gd name="T27" fmla="*/ 579 h 621"/>
                <a:gd name="T28" fmla="*/ 130 w 331"/>
                <a:gd name="T29" fmla="*/ 338 h 621"/>
                <a:gd name="T30" fmla="*/ 121 w 331"/>
                <a:gd name="T31" fmla="*/ 308 h 621"/>
                <a:gd name="T32" fmla="*/ 47 w 331"/>
                <a:gd name="T33" fmla="*/ 564 h 621"/>
                <a:gd name="T34" fmla="*/ 43 w 331"/>
                <a:gd name="T35" fmla="*/ 564 h 621"/>
                <a:gd name="T36" fmla="*/ 4 w 331"/>
                <a:gd name="T37" fmla="*/ 420 h 621"/>
                <a:gd name="T38" fmla="*/ 16 w 331"/>
                <a:gd name="T39" fmla="*/ 362 h 621"/>
                <a:gd name="T40" fmla="*/ 28 w 331"/>
                <a:gd name="T41" fmla="*/ 357 h 621"/>
                <a:gd name="T42" fmla="*/ 101 w 331"/>
                <a:gd name="T43" fmla="*/ 218 h 621"/>
                <a:gd name="T44" fmla="*/ 26 w 331"/>
                <a:gd name="T45" fmla="*/ 23 h 621"/>
                <a:gd name="T46" fmla="*/ 21 w 331"/>
                <a:gd name="T47" fmla="*/ 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1" h="621">
                  <a:moveTo>
                    <a:pt x="21" y="6"/>
                  </a:moveTo>
                  <a:cubicBezTo>
                    <a:pt x="49" y="5"/>
                    <a:pt x="75" y="0"/>
                    <a:pt x="102" y="10"/>
                  </a:cubicBezTo>
                  <a:cubicBezTo>
                    <a:pt x="113" y="15"/>
                    <a:pt x="128" y="15"/>
                    <a:pt x="139" y="11"/>
                  </a:cubicBezTo>
                  <a:cubicBezTo>
                    <a:pt x="166" y="0"/>
                    <a:pt x="192" y="1"/>
                    <a:pt x="219" y="8"/>
                  </a:cubicBezTo>
                  <a:cubicBezTo>
                    <a:pt x="229" y="11"/>
                    <a:pt x="241" y="24"/>
                    <a:pt x="245" y="35"/>
                  </a:cubicBezTo>
                  <a:cubicBezTo>
                    <a:pt x="272" y="101"/>
                    <a:pt x="297" y="168"/>
                    <a:pt x="322" y="234"/>
                  </a:cubicBezTo>
                  <a:cubicBezTo>
                    <a:pt x="331" y="259"/>
                    <a:pt x="321" y="283"/>
                    <a:pt x="301" y="291"/>
                  </a:cubicBezTo>
                  <a:cubicBezTo>
                    <a:pt x="274" y="302"/>
                    <a:pt x="253" y="292"/>
                    <a:pt x="241" y="264"/>
                  </a:cubicBezTo>
                  <a:cubicBezTo>
                    <a:pt x="230" y="238"/>
                    <a:pt x="220" y="210"/>
                    <a:pt x="210" y="183"/>
                  </a:cubicBezTo>
                  <a:cubicBezTo>
                    <a:pt x="208" y="184"/>
                    <a:pt x="206" y="184"/>
                    <a:pt x="204" y="184"/>
                  </a:cubicBezTo>
                  <a:cubicBezTo>
                    <a:pt x="206" y="222"/>
                    <a:pt x="201" y="262"/>
                    <a:pt x="210" y="299"/>
                  </a:cubicBezTo>
                  <a:cubicBezTo>
                    <a:pt x="231" y="387"/>
                    <a:pt x="259" y="474"/>
                    <a:pt x="283" y="562"/>
                  </a:cubicBezTo>
                  <a:cubicBezTo>
                    <a:pt x="291" y="591"/>
                    <a:pt x="276" y="615"/>
                    <a:pt x="247" y="619"/>
                  </a:cubicBezTo>
                  <a:cubicBezTo>
                    <a:pt x="226" y="621"/>
                    <a:pt x="207" y="606"/>
                    <a:pt x="199" y="579"/>
                  </a:cubicBezTo>
                  <a:cubicBezTo>
                    <a:pt x="176" y="499"/>
                    <a:pt x="153" y="418"/>
                    <a:pt x="130" y="338"/>
                  </a:cubicBezTo>
                  <a:cubicBezTo>
                    <a:pt x="128" y="329"/>
                    <a:pt x="125" y="321"/>
                    <a:pt x="121" y="308"/>
                  </a:cubicBezTo>
                  <a:cubicBezTo>
                    <a:pt x="95" y="396"/>
                    <a:pt x="71" y="480"/>
                    <a:pt x="47" y="564"/>
                  </a:cubicBezTo>
                  <a:cubicBezTo>
                    <a:pt x="46" y="564"/>
                    <a:pt x="45" y="564"/>
                    <a:pt x="43" y="564"/>
                  </a:cubicBezTo>
                  <a:cubicBezTo>
                    <a:pt x="30" y="516"/>
                    <a:pt x="14" y="468"/>
                    <a:pt x="4" y="420"/>
                  </a:cubicBezTo>
                  <a:cubicBezTo>
                    <a:pt x="0" y="402"/>
                    <a:pt x="11" y="381"/>
                    <a:pt x="16" y="362"/>
                  </a:cubicBezTo>
                  <a:cubicBezTo>
                    <a:pt x="17" y="360"/>
                    <a:pt x="24" y="358"/>
                    <a:pt x="28" y="357"/>
                  </a:cubicBezTo>
                  <a:cubicBezTo>
                    <a:pt x="93" y="340"/>
                    <a:pt x="125" y="281"/>
                    <a:pt x="101" y="218"/>
                  </a:cubicBezTo>
                  <a:cubicBezTo>
                    <a:pt x="77" y="153"/>
                    <a:pt x="51" y="88"/>
                    <a:pt x="26" y="23"/>
                  </a:cubicBezTo>
                  <a:cubicBezTo>
                    <a:pt x="24" y="18"/>
                    <a:pt x="23" y="14"/>
                    <a:pt x="2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1" y="514"/>
              <a:ext cx="697" cy="1300"/>
            </a:xfrm>
            <a:custGeom>
              <a:avLst/>
              <a:gdLst>
                <a:gd name="T0" fmla="*/ 124 w 332"/>
                <a:gd name="T1" fmla="*/ 183 h 619"/>
                <a:gd name="T2" fmla="*/ 92 w 332"/>
                <a:gd name="T3" fmla="*/ 264 h 619"/>
                <a:gd name="T4" fmla="*/ 40 w 332"/>
                <a:gd name="T5" fmla="*/ 293 h 619"/>
                <a:gd name="T6" fmla="*/ 9 w 332"/>
                <a:gd name="T7" fmla="*/ 241 h 619"/>
                <a:gd name="T8" fmla="*/ 91 w 332"/>
                <a:gd name="T9" fmla="*/ 30 h 619"/>
                <a:gd name="T10" fmla="*/ 115 w 332"/>
                <a:gd name="T11" fmla="*/ 8 h 619"/>
                <a:gd name="T12" fmla="*/ 195 w 332"/>
                <a:gd name="T13" fmla="*/ 11 h 619"/>
                <a:gd name="T14" fmla="*/ 230 w 332"/>
                <a:gd name="T15" fmla="*/ 11 h 619"/>
                <a:gd name="T16" fmla="*/ 312 w 332"/>
                <a:gd name="T17" fmla="*/ 10 h 619"/>
                <a:gd name="T18" fmla="*/ 233 w 332"/>
                <a:gd name="T19" fmla="*/ 215 h 619"/>
                <a:gd name="T20" fmla="*/ 256 w 332"/>
                <a:gd name="T21" fmla="*/ 330 h 619"/>
                <a:gd name="T22" fmla="*/ 303 w 332"/>
                <a:gd name="T23" fmla="*/ 357 h 619"/>
                <a:gd name="T24" fmla="*/ 321 w 332"/>
                <a:gd name="T25" fmla="*/ 374 h 619"/>
                <a:gd name="T26" fmla="*/ 323 w 332"/>
                <a:gd name="T27" fmla="*/ 449 h 619"/>
                <a:gd name="T28" fmla="*/ 286 w 332"/>
                <a:gd name="T29" fmla="*/ 565 h 619"/>
                <a:gd name="T30" fmla="*/ 212 w 332"/>
                <a:gd name="T31" fmla="*/ 307 h 619"/>
                <a:gd name="T32" fmla="*/ 175 w 332"/>
                <a:gd name="T33" fmla="*/ 436 h 619"/>
                <a:gd name="T34" fmla="*/ 131 w 332"/>
                <a:gd name="T35" fmla="*/ 587 h 619"/>
                <a:gd name="T36" fmla="*/ 90 w 332"/>
                <a:gd name="T37" fmla="*/ 619 h 619"/>
                <a:gd name="T38" fmla="*/ 49 w 332"/>
                <a:gd name="T39" fmla="*/ 586 h 619"/>
                <a:gd name="T40" fmla="*/ 51 w 332"/>
                <a:gd name="T41" fmla="*/ 558 h 619"/>
                <a:gd name="T42" fmla="*/ 113 w 332"/>
                <a:gd name="T43" fmla="*/ 342 h 619"/>
                <a:gd name="T44" fmla="*/ 124 w 332"/>
                <a:gd name="T45" fmla="*/ 183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2" h="619">
                  <a:moveTo>
                    <a:pt x="124" y="183"/>
                  </a:moveTo>
                  <a:cubicBezTo>
                    <a:pt x="113" y="210"/>
                    <a:pt x="103" y="237"/>
                    <a:pt x="92" y="264"/>
                  </a:cubicBezTo>
                  <a:cubicBezTo>
                    <a:pt x="81" y="289"/>
                    <a:pt x="63" y="299"/>
                    <a:pt x="40" y="293"/>
                  </a:cubicBezTo>
                  <a:cubicBezTo>
                    <a:pt x="16" y="287"/>
                    <a:pt x="0" y="264"/>
                    <a:pt x="9" y="241"/>
                  </a:cubicBezTo>
                  <a:cubicBezTo>
                    <a:pt x="35" y="170"/>
                    <a:pt x="63" y="100"/>
                    <a:pt x="91" y="30"/>
                  </a:cubicBezTo>
                  <a:cubicBezTo>
                    <a:pt x="95" y="20"/>
                    <a:pt x="106" y="10"/>
                    <a:pt x="115" y="8"/>
                  </a:cubicBezTo>
                  <a:cubicBezTo>
                    <a:pt x="141" y="2"/>
                    <a:pt x="168" y="0"/>
                    <a:pt x="195" y="11"/>
                  </a:cubicBezTo>
                  <a:cubicBezTo>
                    <a:pt x="205" y="15"/>
                    <a:pt x="219" y="15"/>
                    <a:pt x="230" y="11"/>
                  </a:cubicBezTo>
                  <a:cubicBezTo>
                    <a:pt x="250" y="3"/>
                    <a:pt x="293" y="1"/>
                    <a:pt x="312" y="10"/>
                  </a:cubicBezTo>
                  <a:cubicBezTo>
                    <a:pt x="286" y="78"/>
                    <a:pt x="259" y="146"/>
                    <a:pt x="233" y="215"/>
                  </a:cubicBezTo>
                  <a:cubicBezTo>
                    <a:pt x="216" y="258"/>
                    <a:pt x="222" y="298"/>
                    <a:pt x="256" y="330"/>
                  </a:cubicBezTo>
                  <a:cubicBezTo>
                    <a:pt x="268" y="342"/>
                    <a:pt x="288" y="347"/>
                    <a:pt x="303" y="357"/>
                  </a:cubicBezTo>
                  <a:cubicBezTo>
                    <a:pt x="310" y="361"/>
                    <a:pt x="318" y="367"/>
                    <a:pt x="321" y="374"/>
                  </a:cubicBezTo>
                  <a:cubicBezTo>
                    <a:pt x="332" y="398"/>
                    <a:pt x="332" y="423"/>
                    <a:pt x="323" y="449"/>
                  </a:cubicBezTo>
                  <a:cubicBezTo>
                    <a:pt x="310" y="487"/>
                    <a:pt x="301" y="526"/>
                    <a:pt x="286" y="565"/>
                  </a:cubicBezTo>
                  <a:cubicBezTo>
                    <a:pt x="262" y="481"/>
                    <a:pt x="238" y="397"/>
                    <a:pt x="212" y="307"/>
                  </a:cubicBezTo>
                  <a:cubicBezTo>
                    <a:pt x="199" y="353"/>
                    <a:pt x="187" y="395"/>
                    <a:pt x="175" y="436"/>
                  </a:cubicBezTo>
                  <a:cubicBezTo>
                    <a:pt x="160" y="486"/>
                    <a:pt x="146" y="537"/>
                    <a:pt x="131" y="587"/>
                  </a:cubicBezTo>
                  <a:cubicBezTo>
                    <a:pt x="126" y="607"/>
                    <a:pt x="108" y="619"/>
                    <a:pt x="90" y="619"/>
                  </a:cubicBezTo>
                  <a:cubicBezTo>
                    <a:pt x="70" y="619"/>
                    <a:pt x="52" y="605"/>
                    <a:pt x="49" y="586"/>
                  </a:cubicBezTo>
                  <a:cubicBezTo>
                    <a:pt x="47" y="577"/>
                    <a:pt x="48" y="567"/>
                    <a:pt x="51" y="558"/>
                  </a:cubicBezTo>
                  <a:cubicBezTo>
                    <a:pt x="71" y="486"/>
                    <a:pt x="89" y="413"/>
                    <a:pt x="113" y="342"/>
                  </a:cubicBezTo>
                  <a:cubicBezTo>
                    <a:pt x="130" y="290"/>
                    <a:pt x="128" y="237"/>
                    <a:pt x="124" y="1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885" y="0"/>
              <a:ext cx="386" cy="382"/>
            </a:xfrm>
            <a:custGeom>
              <a:avLst/>
              <a:gdLst>
                <a:gd name="T0" fmla="*/ 93 w 184"/>
                <a:gd name="T1" fmla="*/ 1 h 182"/>
                <a:gd name="T2" fmla="*/ 184 w 184"/>
                <a:gd name="T3" fmla="*/ 92 h 182"/>
                <a:gd name="T4" fmla="*/ 90 w 184"/>
                <a:gd name="T5" fmla="*/ 182 h 182"/>
                <a:gd name="T6" fmla="*/ 1 w 184"/>
                <a:gd name="T7" fmla="*/ 91 h 182"/>
                <a:gd name="T8" fmla="*/ 93 w 184"/>
                <a:gd name="T9" fmla="*/ 1 h 182"/>
              </a:gdLst>
              <a:ahLst/>
              <a:cxnLst>
                <a:cxn ang="0">
                  <a:pos x="T0" y="T1"/>
                </a:cxn>
                <a:cxn ang="0">
                  <a:pos x="T2" y="T3"/>
                </a:cxn>
                <a:cxn ang="0">
                  <a:pos x="T4" y="T5"/>
                </a:cxn>
                <a:cxn ang="0">
                  <a:pos x="T6" y="T7"/>
                </a:cxn>
                <a:cxn ang="0">
                  <a:pos x="T8" y="T9"/>
                </a:cxn>
              </a:cxnLst>
              <a:rect l="0" t="0" r="r" b="b"/>
              <a:pathLst>
                <a:path w="184" h="182">
                  <a:moveTo>
                    <a:pt x="93" y="1"/>
                  </a:moveTo>
                  <a:cubicBezTo>
                    <a:pt x="144" y="1"/>
                    <a:pt x="184" y="42"/>
                    <a:pt x="184" y="92"/>
                  </a:cubicBezTo>
                  <a:cubicBezTo>
                    <a:pt x="183" y="143"/>
                    <a:pt x="141" y="182"/>
                    <a:pt x="90" y="182"/>
                  </a:cubicBezTo>
                  <a:cubicBezTo>
                    <a:pt x="41" y="181"/>
                    <a:pt x="0" y="140"/>
                    <a:pt x="1" y="91"/>
                  </a:cubicBezTo>
                  <a:cubicBezTo>
                    <a:pt x="1" y="40"/>
                    <a:pt x="42" y="0"/>
                    <a:pt x="9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60" y="155"/>
              <a:ext cx="323" cy="326"/>
            </a:xfrm>
            <a:custGeom>
              <a:avLst/>
              <a:gdLst>
                <a:gd name="T0" fmla="*/ 154 w 154"/>
                <a:gd name="T1" fmla="*/ 76 h 155"/>
                <a:gd name="T2" fmla="*/ 78 w 154"/>
                <a:gd name="T3" fmla="*/ 154 h 155"/>
                <a:gd name="T4" fmla="*/ 1 w 154"/>
                <a:gd name="T5" fmla="*/ 79 h 155"/>
                <a:gd name="T6" fmla="*/ 77 w 154"/>
                <a:gd name="T7" fmla="*/ 0 h 155"/>
                <a:gd name="T8" fmla="*/ 154 w 154"/>
                <a:gd name="T9" fmla="*/ 76 h 155"/>
              </a:gdLst>
              <a:ahLst/>
              <a:cxnLst>
                <a:cxn ang="0">
                  <a:pos x="T0" y="T1"/>
                </a:cxn>
                <a:cxn ang="0">
                  <a:pos x="T2" y="T3"/>
                </a:cxn>
                <a:cxn ang="0">
                  <a:pos x="T4" y="T5"/>
                </a:cxn>
                <a:cxn ang="0">
                  <a:pos x="T6" y="T7"/>
                </a:cxn>
                <a:cxn ang="0">
                  <a:pos x="T8" y="T9"/>
                </a:cxn>
              </a:cxnLst>
              <a:rect l="0" t="0" r="r" b="b"/>
              <a:pathLst>
                <a:path w="154" h="155">
                  <a:moveTo>
                    <a:pt x="154" y="76"/>
                  </a:moveTo>
                  <a:cubicBezTo>
                    <a:pt x="154" y="118"/>
                    <a:pt x="121" y="152"/>
                    <a:pt x="78" y="154"/>
                  </a:cubicBezTo>
                  <a:cubicBezTo>
                    <a:pt x="37" y="155"/>
                    <a:pt x="2" y="121"/>
                    <a:pt x="1" y="79"/>
                  </a:cubicBezTo>
                  <a:cubicBezTo>
                    <a:pt x="0" y="36"/>
                    <a:pt x="34" y="0"/>
                    <a:pt x="77" y="0"/>
                  </a:cubicBezTo>
                  <a:cubicBezTo>
                    <a:pt x="118" y="0"/>
                    <a:pt x="153" y="35"/>
                    <a:pt x="15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73" y="155"/>
              <a:ext cx="320" cy="324"/>
            </a:xfrm>
            <a:custGeom>
              <a:avLst/>
              <a:gdLst>
                <a:gd name="T0" fmla="*/ 153 w 153"/>
                <a:gd name="T1" fmla="*/ 77 h 154"/>
                <a:gd name="T2" fmla="*/ 78 w 153"/>
                <a:gd name="T3" fmla="*/ 154 h 154"/>
                <a:gd name="T4" fmla="*/ 0 w 153"/>
                <a:gd name="T5" fmla="*/ 76 h 154"/>
                <a:gd name="T6" fmla="*/ 77 w 153"/>
                <a:gd name="T7" fmla="*/ 0 h 154"/>
                <a:gd name="T8" fmla="*/ 153 w 153"/>
                <a:gd name="T9" fmla="*/ 77 h 154"/>
              </a:gdLst>
              <a:ahLst/>
              <a:cxnLst>
                <a:cxn ang="0">
                  <a:pos x="T0" y="T1"/>
                </a:cxn>
                <a:cxn ang="0">
                  <a:pos x="T2" y="T3"/>
                </a:cxn>
                <a:cxn ang="0">
                  <a:pos x="T4" y="T5"/>
                </a:cxn>
                <a:cxn ang="0">
                  <a:pos x="T6" y="T7"/>
                </a:cxn>
                <a:cxn ang="0">
                  <a:pos x="T8" y="T9"/>
                </a:cxn>
              </a:cxnLst>
              <a:rect l="0" t="0" r="r" b="b"/>
              <a:pathLst>
                <a:path w="153" h="154">
                  <a:moveTo>
                    <a:pt x="153" y="77"/>
                  </a:moveTo>
                  <a:cubicBezTo>
                    <a:pt x="153" y="119"/>
                    <a:pt x="120" y="153"/>
                    <a:pt x="78" y="154"/>
                  </a:cubicBezTo>
                  <a:cubicBezTo>
                    <a:pt x="36" y="154"/>
                    <a:pt x="0" y="118"/>
                    <a:pt x="0" y="76"/>
                  </a:cubicBezTo>
                  <a:cubicBezTo>
                    <a:pt x="1" y="35"/>
                    <a:pt x="36" y="0"/>
                    <a:pt x="77" y="0"/>
                  </a:cubicBezTo>
                  <a:cubicBezTo>
                    <a:pt x="119" y="0"/>
                    <a:pt x="153" y="34"/>
                    <a:pt x="153"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2" name="Content Placeholder 1"/>
          <p:cNvPicPr>
            <a:picLocks noChangeAspect="1"/>
          </p:cNvPicPr>
          <p:nvPr>
            <p:ph idx="1"/>
          </p:nvPr>
        </p:nvPicPr>
        <p:blipFill>
          <a:blip r:embed="rId3"/>
          <a:stretch>
            <a:fillRect/>
          </a:stretch>
        </p:blipFill>
        <p:spPr>
          <a:xfrm>
            <a:off x="7296150" y="1952625"/>
            <a:ext cx="2042160" cy="21031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14:prism dir="u" isContent="1"/>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7"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1">
            <a:extLst>
              <a:ext uri="{28A0092B-C50C-407E-A947-70E740481C1C}">
                <a14:useLocalDpi xmlns:a14="http://schemas.microsoft.com/office/drawing/2010/main" val="0"/>
              </a:ext>
            </a:extLst>
          </a:blip>
          <a:srcRect l="50884" t="3341" r="-2169" b="46316"/>
          <a:stretch>
            <a:fillRect/>
          </a:stretch>
        </p:blipFill>
        <p:spPr>
          <a:xfrm flipH="1" flipV="1">
            <a:off x="10590201" y="0"/>
            <a:ext cx="1601798" cy="1390650"/>
          </a:xfrm>
          <a:prstGeom prst="rect">
            <a:avLst/>
          </a:prstGeom>
        </p:spPr>
      </p:pic>
      <p:pic>
        <p:nvPicPr>
          <p:cNvPr id="8"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2">
            <a:extLst>
              <a:ext uri="{28A0092B-C50C-407E-A947-70E740481C1C}">
                <a14:useLocalDpi xmlns:a14="http://schemas.microsoft.com/office/drawing/2010/main" val="0"/>
              </a:ext>
            </a:extLst>
          </a:blip>
          <a:srcRect l="48835" t="-5328" r="6376" b="50859"/>
          <a:stretch>
            <a:fillRect/>
          </a:stretch>
        </p:blipFill>
        <p:spPr>
          <a:xfrm>
            <a:off x="0" y="5629275"/>
            <a:ext cx="1076325" cy="1228725"/>
          </a:xfrm>
          <a:prstGeom prst="rect">
            <a:avLst/>
          </a:prstGeom>
        </p:spPr>
      </p:pic>
      <p:sp>
        <p:nvSpPr>
          <p:cNvPr id="9"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3499485" y="307340"/>
            <a:ext cx="4653915" cy="460375"/>
          </a:xfrm>
          <a:prstGeom prst="rect">
            <a:avLst/>
          </a:prstGeom>
          <a:noFill/>
        </p:spPr>
        <p:txBody>
          <a:bodyPr wrap="square" rtlCol="0">
            <a:spAutoFit/>
          </a:bodyPr>
          <a:lstStyle/>
          <a:p>
            <a:pPr algn="ctr"/>
            <a:r>
              <a:rPr lang="tr-TR" altLang="zh-CN" sz="2400" dirty="0">
                <a:solidFill>
                  <a:srgbClr val="FF0000"/>
                </a:solidFill>
                <a:latin typeface="文泉驿微米黑" panose="020B0606030804020204" pitchFamily="34" charset="-122"/>
                <a:ea typeface="文泉驿微米黑" panose="020B0606030804020204" pitchFamily="34" charset="-122"/>
                <a:cs typeface="文泉驿微米黑" panose="020B0606030804020204" pitchFamily="34" charset="-122"/>
              </a:rPr>
              <a:t>PART FOUR : ELEVATOR APP</a:t>
            </a:r>
            <a:endParaRPr lang="tr-TR" altLang="zh-CN" sz="2400" dirty="0">
              <a:solidFill>
                <a:srgbClr val="FF0000"/>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nvGrpSpPr>
          <p:cNvPr id="11"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8346416" y="767663"/>
            <a:ext cx="415339" cy="115502"/>
            <a:chOff x="5888331" y="191881"/>
            <a:chExt cx="415339" cy="115502"/>
          </a:xfrm>
          <a:gradFill>
            <a:gsLst>
              <a:gs pos="0">
                <a:srgbClr val="FD0B0D"/>
              </a:gs>
              <a:gs pos="100000">
                <a:srgbClr val="274EB9"/>
              </a:gs>
            </a:gsLst>
            <a:lin ang="2700000" scaled="0"/>
          </a:gradFill>
        </p:grpSpPr>
        <p:sp>
          <p:nvSpPr>
            <p:cNvPr id="12"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3"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4"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grpSp>
        <p:nvGrpSpPr>
          <p:cNvPr id="15" name="Flying impression design ——飞印象设计是一家专业的广告设计制作工作室，专注于平面、OFFICE、摄影等业务，工作室成立于2016年，拥有高水平的设计团队，已经立足于市场，今后将输出更多精致作品。"/>
          <p:cNvGrpSpPr>
            <a:grpSpLocks noChangeAspect="1"/>
          </p:cNvGrpSpPr>
          <p:nvPr/>
        </p:nvGrpSpPr>
        <p:grpSpPr bwMode="auto">
          <a:xfrm rot="5400000">
            <a:off x="1327724" y="2352489"/>
            <a:ext cx="4198444" cy="2859058"/>
            <a:chOff x="1363" y="756"/>
            <a:chExt cx="2014" cy="3040"/>
          </a:xfrm>
          <a:gradFill>
            <a:gsLst>
              <a:gs pos="0">
                <a:srgbClr val="FD0B0D"/>
              </a:gs>
              <a:gs pos="100000">
                <a:srgbClr val="274EB9"/>
              </a:gs>
            </a:gsLst>
            <a:lin ang="2700000" scaled="0"/>
          </a:gradFill>
        </p:grpSpPr>
        <p:sp>
          <p:nvSpPr>
            <p:cNvPr id="1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72" y="1712"/>
              <a:ext cx="36" cy="111"/>
            </a:xfrm>
            <a:custGeom>
              <a:avLst/>
              <a:gdLst>
                <a:gd name="T0" fmla="*/ 4 w 23"/>
                <a:gd name="T1" fmla="*/ 0 h 31"/>
                <a:gd name="T2" fmla="*/ 0 w 23"/>
                <a:gd name="T3" fmla="*/ 3 h 31"/>
                <a:gd name="T4" fmla="*/ 19 w 23"/>
                <a:gd name="T5" fmla="*/ 31 h 31"/>
                <a:gd name="T6" fmla="*/ 23 w 23"/>
                <a:gd name="T7" fmla="*/ 28 h 31"/>
                <a:gd name="T8" fmla="*/ 4 w 23"/>
                <a:gd name="T9" fmla="*/ 0 h 31"/>
              </a:gdLst>
              <a:ahLst/>
              <a:cxnLst>
                <a:cxn ang="0">
                  <a:pos x="T0" y="T1"/>
                </a:cxn>
                <a:cxn ang="0">
                  <a:pos x="T2" y="T3"/>
                </a:cxn>
                <a:cxn ang="0">
                  <a:pos x="T4" y="T5"/>
                </a:cxn>
                <a:cxn ang="0">
                  <a:pos x="T6" y="T7"/>
                </a:cxn>
                <a:cxn ang="0">
                  <a:pos x="T8" y="T9"/>
                </a:cxn>
              </a:cxnLst>
              <a:rect l="0" t="0" r="r" b="b"/>
              <a:pathLst>
                <a:path w="23" h="31">
                  <a:moveTo>
                    <a:pt x="4" y="0"/>
                  </a:moveTo>
                  <a:cubicBezTo>
                    <a:pt x="0" y="3"/>
                    <a:pt x="0" y="3"/>
                    <a:pt x="0" y="3"/>
                  </a:cubicBezTo>
                  <a:cubicBezTo>
                    <a:pt x="6" y="12"/>
                    <a:pt x="13" y="22"/>
                    <a:pt x="19" y="31"/>
                  </a:cubicBezTo>
                  <a:cubicBezTo>
                    <a:pt x="23" y="28"/>
                    <a:pt x="23" y="28"/>
                    <a:pt x="23" y="28"/>
                  </a:cubicBezTo>
                  <a:cubicBezTo>
                    <a:pt x="17" y="19"/>
                    <a:pt x="10" y="9"/>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1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656" y="857"/>
              <a:ext cx="53" cy="53"/>
            </a:xfrm>
            <a:custGeom>
              <a:avLst/>
              <a:gdLst>
                <a:gd name="T0" fmla="*/ 2 w 34"/>
                <a:gd name="T1" fmla="*/ 0 h 15"/>
                <a:gd name="T2" fmla="*/ 0 w 34"/>
                <a:gd name="T3" fmla="*/ 5 h 15"/>
                <a:gd name="T4" fmla="*/ 33 w 34"/>
                <a:gd name="T5" fmla="*/ 15 h 15"/>
                <a:gd name="T6" fmla="*/ 34 w 34"/>
                <a:gd name="T7" fmla="*/ 11 h 15"/>
                <a:gd name="T8" fmla="*/ 2 w 34"/>
                <a:gd name="T9" fmla="*/ 0 h 15"/>
              </a:gdLst>
              <a:ahLst/>
              <a:cxnLst>
                <a:cxn ang="0">
                  <a:pos x="T0" y="T1"/>
                </a:cxn>
                <a:cxn ang="0">
                  <a:pos x="T2" y="T3"/>
                </a:cxn>
                <a:cxn ang="0">
                  <a:pos x="T4" y="T5"/>
                </a:cxn>
                <a:cxn ang="0">
                  <a:pos x="T6" y="T7"/>
                </a:cxn>
                <a:cxn ang="0">
                  <a:pos x="T8" y="T9"/>
                </a:cxn>
              </a:cxnLst>
              <a:rect l="0" t="0" r="r" b="b"/>
              <a:pathLst>
                <a:path w="34" h="15">
                  <a:moveTo>
                    <a:pt x="2" y="0"/>
                  </a:moveTo>
                  <a:cubicBezTo>
                    <a:pt x="0" y="5"/>
                    <a:pt x="0" y="5"/>
                    <a:pt x="0" y="5"/>
                  </a:cubicBezTo>
                  <a:cubicBezTo>
                    <a:pt x="11" y="8"/>
                    <a:pt x="22" y="12"/>
                    <a:pt x="33" y="15"/>
                  </a:cubicBezTo>
                  <a:cubicBezTo>
                    <a:pt x="34" y="11"/>
                    <a:pt x="34" y="11"/>
                    <a:pt x="34" y="11"/>
                  </a:cubicBezTo>
                  <a:cubicBezTo>
                    <a:pt x="24" y="7"/>
                    <a:pt x="13" y="3"/>
                    <a:pt x="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1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46" y="2622"/>
              <a:ext cx="18" cy="129"/>
            </a:xfrm>
            <a:custGeom>
              <a:avLst/>
              <a:gdLst>
                <a:gd name="T0" fmla="*/ 5 w 12"/>
                <a:gd name="T1" fmla="*/ 0 h 36"/>
                <a:gd name="T2" fmla="*/ 0 w 12"/>
                <a:gd name="T3" fmla="*/ 1 h 36"/>
                <a:gd name="T4" fmla="*/ 7 w 12"/>
                <a:gd name="T5" fmla="*/ 36 h 36"/>
                <a:gd name="T6" fmla="*/ 12 w 12"/>
                <a:gd name="T7" fmla="*/ 35 h 36"/>
                <a:gd name="T8" fmla="*/ 5 w 12"/>
                <a:gd name="T9" fmla="*/ 0 h 36"/>
              </a:gdLst>
              <a:ahLst/>
              <a:cxnLst>
                <a:cxn ang="0">
                  <a:pos x="T0" y="T1"/>
                </a:cxn>
                <a:cxn ang="0">
                  <a:pos x="T2" y="T3"/>
                </a:cxn>
                <a:cxn ang="0">
                  <a:pos x="T4" y="T5"/>
                </a:cxn>
                <a:cxn ang="0">
                  <a:pos x="T6" y="T7"/>
                </a:cxn>
                <a:cxn ang="0">
                  <a:pos x="T8" y="T9"/>
                </a:cxn>
              </a:cxnLst>
              <a:rect l="0" t="0" r="r" b="b"/>
              <a:pathLst>
                <a:path w="12" h="36">
                  <a:moveTo>
                    <a:pt x="5" y="0"/>
                  </a:moveTo>
                  <a:cubicBezTo>
                    <a:pt x="0" y="1"/>
                    <a:pt x="0" y="1"/>
                    <a:pt x="0" y="1"/>
                  </a:cubicBezTo>
                  <a:cubicBezTo>
                    <a:pt x="3" y="13"/>
                    <a:pt x="5" y="24"/>
                    <a:pt x="7" y="36"/>
                  </a:cubicBezTo>
                  <a:cubicBezTo>
                    <a:pt x="12" y="35"/>
                    <a:pt x="12" y="35"/>
                    <a:pt x="12" y="35"/>
                  </a:cubicBezTo>
                  <a:cubicBezTo>
                    <a:pt x="10" y="23"/>
                    <a:pt x="8" y="12"/>
                    <a:pt x="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1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756" y="943"/>
              <a:ext cx="52" cy="68"/>
            </a:xfrm>
            <a:custGeom>
              <a:avLst/>
              <a:gdLst>
                <a:gd name="T0" fmla="*/ 2 w 33"/>
                <a:gd name="T1" fmla="*/ 0 h 19"/>
                <a:gd name="T2" fmla="*/ 0 w 33"/>
                <a:gd name="T3" fmla="*/ 4 h 19"/>
                <a:gd name="T4" fmla="*/ 31 w 33"/>
                <a:gd name="T5" fmla="*/ 19 h 19"/>
                <a:gd name="T6" fmla="*/ 33 w 33"/>
                <a:gd name="T7" fmla="*/ 14 h 19"/>
                <a:gd name="T8" fmla="*/ 2 w 33"/>
                <a:gd name="T9" fmla="*/ 0 h 19"/>
              </a:gdLst>
              <a:ahLst/>
              <a:cxnLst>
                <a:cxn ang="0">
                  <a:pos x="T0" y="T1"/>
                </a:cxn>
                <a:cxn ang="0">
                  <a:pos x="T2" y="T3"/>
                </a:cxn>
                <a:cxn ang="0">
                  <a:pos x="T4" y="T5"/>
                </a:cxn>
                <a:cxn ang="0">
                  <a:pos x="T6" y="T7"/>
                </a:cxn>
                <a:cxn ang="0">
                  <a:pos x="T8" y="T9"/>
                </a:cxn>
              </a:cxnLst>
              <a:rect l="0" t="0" r="r" b="b"/>
              <a:pathLst>
                <a:path w="33" h="19">
                  <a:moveTo>
                    <a:pt x="2" y="0"/>
                  </a:moveTo>
                  <a:cubicBezTo>
                    <a:pt x="0" y="4"/>
                    <a:pt x="0" y="4"/>
                    <a:pt x="0" y="4"/>
                  </a:cubicBezTo>
                  <a:cubicBezTo>
                    <a:pt x="11" y="9"/>
                    <a:pt x="21" y="14"/>
                    <a:pt x="31" y="19"/>
                  </a:cubicBezTo>
                  <a:cubicBezTo>
                    <a:pt x="33" y="14"/>
                    <a:pt x="33" y="14"/>
                    <a:pt x="33" y="14"/>
                  </a:cubicBezTo>
                  <a:cubicBezTo>
                    <a:pt x="23" y="9"/>
                    <a:pt x="13" y="4"/>
                    <a:pt x="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19" y="2378"/>
              <a:ext cx="22" cy="126"/>
            </a:xfrm>
            <a:custGeom>
              <a:avLst/>
              <a:gdLst>
                <a:gd name="T0" fmla="*/ 4 w 14"/>
                <a:gd name="T1" fmla="*/ 0 h 35"/>
                <a:gd name="T2" fmla="*/ 0 w 14"/>
                <a:gd name="T3" fmla="*/ 2 h 35"/>
                <a:gd name="T4" fmla="*/ 9 w 14"/>
                <a:gd name="T5" fmla="*/ 35 h 35"/>
                <a:gd name="T6" fmla="*/ 14 w 14"/>
                <a:gd name="T7" fmla="*/ 34 h 35"/>
                <a:gd name="T8" fmla="*/ 4 w 14"/>
                <a:gd name="T9" fmla="*/ 0 h 35"/>
              </a:gdLst>
              <a:ahLst/>
              <a:cxnLst>
                <a:cxn ang="0">
                  <a:pos x="T0" y="T1"/>
                </a:cxn>
                <a:cxn ang="0">
                  <a:pos x="T2" y="T3"/>
                </a:cxn>
                <a:cxn ang="0">
                  <a:pos x="T4" y="T5"/>
                </a:cxn>
                <a:cxn ang="0">
                  <a:pos x="T6" y="T7"/>
                </a:cxn>
                <a:cxn ang="0">
                  <a:pos x="T8" y="T9"/>
                </a:cxn>
              </a:cxnLst>
              <a:rect l="0" t="0" r="r" b="b"/>
              <a:pathLst>
                <a:path w="14" h="35">
                  <a:moveTo>
                    <a:pt x="4" y="0"/>
                  </a:moveTo>
                  <a:cubicBezTo>
                    <a:pt x="0" y="2"/>
                    <a:pt x="0" y="2"/>
                    <a:pt x="0" y="2"/>
                  </a:cubicBezTo>
                  <a:cubicBezTo>
                    <a:pt x="3" y="13"/>
                    <a:pt x="6" y="24"/>
                    <a:pt x="9" y="35"/>
                  </a:cubicBezTo>
                  <a:cubicBezTo>
                    <a:pt x="14" y="34"/>
                    <a:pt x="14" y="34"/>
                    <a:pt x="14" y="34"/>
                  </a:cubicBezTo>
                  <a:cubicBezTo>
                    <a:pt x="11" y="23"/>
                    <a:pt x="8" y="11"/>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852" y="1050"/>
              <a:ext cx="50" cy="82"/>
            </a:xfrm>
            <a:custGeom>
              <a:avLst/>
              <a:gdLst>
                <a:gd name="T0" fmla="*/ 3 w 32"/>
                <a:gd name="T1" fmla="*/ 0 h 23"/>
                <a:gd name="T2" fmla="*/ 0 w 32"/>
                <a:gd name="T3" fmla="*/ 5 h 23"/>
                <a:gd name="T4" fmla="*/ 30 w 32"/>
                <a:gd name="T5" fmla="*/ 23 h 23"/>
                <a:gd name="T6" fmla="*/ 32 w 32"/>
                <a:gd name="T7" fmla="*/ 18 h 23"/>
                <a:gd name="T8" fmla="*/ 3 w 32"/>
                <a:gd name="T9" fmla="*/ 0 h 23"/>
              </a:gdLst>
              <a:ahLst/>
              <a:cxnLst>
                <a:cxn ang="0">
                  <a:pos x="T0" y="T1"/>
                </a:cxn>
                <a:cxn ang="0">
                  <a:pos x="T2" y="T3"/>
                </a:cxn>
                <a:cxn ang="0">
                  <a:pos x="T4" y="T5"/>
                </a:cxn>
                <a:cxn ang="0">
                  <a:pos x="T6" y="T7"/>
                </a:cxn>
                <a:cxn ang="0">
                  <a:pos x="T8" y="T9"/>
                </a:cxn>
              </a:cxnLst>
              <a:rect l="0" t="0" r="r" b="b"/>
              <a:pathLst>
                <a:path w="32" h="23">
                  <a:moveTo>
                    <a:pt x="3" y="0"/>
                  </a:moveTo>
                  <a:cubicBezTo>
                    <a:pt x="0" y="5"/>
                    <a:pt x="0" y="5"/>
                    <a:pt x="0" y="5"/>
                  </a:cubicBezTo>
                  <a:cubicBezTo>
                    <a:pt x="10" y="10"/>
                    <a:pt x="20" y="16"/>
                    <a:pt x="30" y="23"/>
                  </a:cubicBezTo>
                  <a:cubicBezTo>
                    <a:pt x="32" y="18"/>
                    <a:pt x="32" y="18"/>
                    <a:pt x="32" y="18"/>
                  </a:cubicBezTo>
                  <a:cubicBezTo>
                    <a:pt x="23" y="12"/>
                    <a:pt x="13" y="6"/>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35" y="3628"/>
              <a:ext cx="20" cy="125"/>
            </a:xfrm>
            <a:custGeom>
              <a:avLst/>
              <a:gdLst>
                <a:gd name="T0" fmla="*/ 8 w 13"/>
                <a:gd name="T1" fmla="*/ 0 h 35"/>
                <a:gd name="T2" fmla="*/ 0 w 13"/>
                <a:gd name="T3" fmla="*/ 34 h 35"/>
                <a:gd name="T4" fmla="*/ 4 w 13"/>
                <a:gd name="T5" fmla="*/ 35 h 35"/>
                <a:gd name="T6" fmla="*/ 13 w 13"/>
                <a:gd name="T7" fmla="*/ 1 h 35"/>
                <a:gd name="T8" fmla="*/ 8 w 13"/>
                <a:gd name="T9" fmla="*/ 0 h 35"/>
              </a:gdLst>
              <a:ahLst/>
              <a:cxnLst>
                <a:cxn ang="0">
                  <a:pos x="T0" y="T1"/>
                </a:cxn>
                <a:cxn ang="0">
                  <a:pos x="T2" y="T3"/>
                </a:cxn>
                <a:cxn ang="0">
                  <a:pos x="T4" y="T5"/>
                </a:cxn>
                <a:cxn ang="0">
                  <a:pos x="T6" y="T7"/>
                </a:cxn>
                <a:cxn ang="0">
                  <a:pos x="T8" y="T9"/>
                </a:cxn>
              </a:cxnLst>
              <a:rect l="0" t="0" r="r" b="b"/>
              <a:pathLst>
                <a:path w="13" h="35">
                  <a:moveTo>
                    <a:pt x="8" y="0"/>
                  </a:moveTo>
                  <a:cubicBezTo>
                    <a:pt x="5" y="11"/>
                    <a:pt x="3" y="23"/>
                    <a:pt x="0" y="34"/>
                  </a:cubicBezTo>
                  <a:cubicBezTo>
                    <a:pt x="4" y="35"/>
                    <a:pt x="4" y="35"/>
                    <a:pt x="4" y="35"/>
                  </a:cubicBezTo>
                  <a:cubicBezTo>
                    <a:pt x="7" y="24"/>
                    <a:pt x="10" y="12"/>
                    <a:pt x="13" y="1"/>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341" y="756"/>
              <a:ext cx="53" cy="18"/>
            </a:xfrm>
            <a:custGeom>
              <a:avLst/>
              <a:gdLst>
                <a:gd name="T0" fmla="*/ 18 w 34"/>
                <a:gd name="T1" fmla="*/ 0 h 5"/>
                <a:gd name="T2" fmla="*/ 0 w 34"/>
                <a:gd name="T3" fmla="*/ 0 h 5"/>
                <a:gd name="T4" fmla="*/ 0 w 34"/>
                <a:gd name="T5" fmla="*/ 5 h 5"/>
                <a:gd name="T6" fmla="*/ 18 w 34"/>
                <a:gd name="T7" fmla="*/ 5 h 5"/>
                <a:gd name="T8" fmla="*/ 34 w 34"/>
                <a:gd name="T9" fmla="*/ 5 h 5"/>
                <a:gd name="T10" fmla="*/ 34 w 34"/>
                <a:gd name="T11" fmla="*/ 0 h 5"/>
                <a:gd name="T12" fmla="*/ 18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18" y="0"/>
                  </a:moveTo>
                  <a:cubicBezTo>
                    <a:pt x="12" y="0"/>
                    <a:pt x="6" y="0"/>
                    <a:pt x="0" y="0"/>
                  </a:cubicBezTo>
                  <a:cubicBezTo>
                    <a:pt x="0" y="5"/>
                    <a:pt x="0" y="5"/>
                    <a:pt x="0" y="5"/>
                  </a:cubicBezTo>
                  <a:cubicBezTo>
                    <a:pt x="6" y="5"/>
                    <a:pt x="12" y="5"/>
                    <a:pt x="18" y="5"/>
                  </a:cubicBezTo>
                  <a:cubicBezTo>
                    <a:pt x="24" y="5"/>
                    <a:pt x="29" y="5"/>
                    <a:pt x="34" y="5"/>
                  </a:cubicBezTo>
                  <a:cubicBezTo>
                    <a:pt x="34" y="0"/>
                    <a:pt x="34" y="0"/>
                    <a:pt x="34" y="0"/>
                  </a:cubicBezTo>
                  <a:cubicBezTo>
                    <a:pt x="29" y="0"/>
                    <a:pt x="24" y="0"/>
                    <a:pt x="1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235" y="764"/>
              <a:ext cx="53" cy="32"/>
            </a:xfrm>
            <a:custGeom>
              <a:avLst/>
              <a:gdLst>
                <a:gd name="T0" fmla="*/ 34 w 34"/>
                <a:gd name="T1" fmla="*/ 0 h 9"/>
                <a:gd name="T2" fmla="*/ 0 w 34"/>
                <a:gd name="T3" fmla="*/ 4 h 9"/>
                <a:gd name="T4" fmla="*/ 1 w 34"/>
                <a:gd name="T5" fmla="*/ 9 h 9"/>
                <a:gd name="T6" fmla="*/ 34 w 34"/>
                <a:gd name="T7" fmla="*/ 5 h 9"/>
                <a:gd name="T8" fmla="*/ 34 w 34"/>
                <a:gd name="T9" fmla="*/ 0 h 9"/>
              </a:gdLst>
              <a:ahLst/>
              <a:cxnLst>
                <a:cxn ang="0">
                  <a:pos x="T0" y="T1"/>
                </a:cxn>
                <a:cxn ang="0">
                  <a:pos x="T2" y="T3"/>
                </a:cxn>
                <a:cxn ang="0">
                  <a:pos x="T4" y="T5"/>
                </a:cxn>
                <a:cxn ang="0">
                  <a:pos x="T6" y="T7"/>
                </a:cxn>
                <a:cxn ang="0">
                  <a:pos x="T8" y="T9"/>
                </a:cxn>
              </a:cxnLst>
              <a:rect l="0" t="0" r="r" b="b"/>
              <a:pathLst>
                <a:path w="34" h="9">
                  <a:moveTo>
                    <a:pt x="34" y="0"/>
                  </a:moveTo>
                  <a:cubicBezTo>
                    <a:pt x="23" y="1"/>
                    <a:pt x="11" y="2"/>
                    <a:pt x="0" y="4"/>
                  </a:cubicBezTo>
                  <a:cubicBezTo>
                    <a:pt x="1" y="9"/>
                    <a:pt x="1" y="9"/>
                    <a:pt x="1" y="9"/>
                  </a:cubicBezTo>
                  <a:cubicBezTo>
                    <a:pt x="12" y="7"/>
                    <a:pt x="23" y="6"/>
                    <a:pt x="34" y="5"/>
                  </a:cubicBez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943" y="1186"/>
              <a:ext cx="47" cy="90"/>
            </a:xfrm>
            <a:custGeom>
              <a:avLst/>
              <a:gdLst>
                <a:gd name="T0" fmla="*/ 3 w 30"/>
                <a:gd name="T1" fmla="*/ 0 h 25"/>
                <a:gd name="T2" fmla="*/ 0 w 30"/>
                <a:gd name="T3" fmla="*/ 4 h 25"/>
                <a:gd name="T4" fmla="*/ 27 w 30"/>
                <a:gd name="T5" fmla="*/ 25 h 25"/>
                <a:gd name="T6" fmla="*/ 30 w 30"/>
                <a:gd name="T7" fmla="*/ 21 h 25"/>
                <a:gd name="T8" fmla="*/ 3 w 30"/>
                <a:gd name="T9" fmla="*/ 0 h 25"/>
              </a:gdLst>
              <a:ahLst/>
              <a:cxnLst>
                <a:cxn ang="0">
                  <a:pos x="T0" y="T1"/>
                </a:cxn>
                <a:cxn ang="0">
                  <a:pos x="T2" y="T3"/>
                </a:cxn>
                <a:cxn ang="0">
                  <a:pos x="T4" y="T5"/>
                </a:cxn>
                <a:cxn ang="0">
                  <a:pos x="T6" y="T7"/>
                </a:cxn>
                <a:cxn ang="0">
                  <a:pos x="T8" y="T9"/>
                </a:cxn>
              </a:cxnLst>
              <a:rect l="0" t="0" r="r" b="b"/>
              <a:pathLst>
                <a:path w="30" h="25">
                  <a:moveTo>
                    <a:pt x="3" y="0"/>
                  </a:moveTo>
                  <a:cubicBezTo>
                    <a:pt x="0" y="4"/>
                    <a:pt x="0" y="4"/>
                    <a:pt x="0" y="4"/>
                  </a:cubicBezTo>
                  <a:cubicBezTo>
                    <a:pt x="9" y="11"/>
                    <a:pt x="19" y="18"/>
                    <a:pt x="27" y="25"/>
                  </a:cubicBezTo>
                  <a:cubicBezTo>
                    <a:pt x="30" y="21"/>
                    <a:pt x="30" y="21"/>
                    <a:pt x="30" y="21"/>
                  </a:cubicBezTo>
                  <a:cubicBezTo>
                    <a:pt x="21" y="14"/>
                    <a:pt x="12" y="6"/>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553" y="796"/>
              <a:ext cx="55" cy="43"/>
            </a:xfrm>
            <a:custGeom>
              <a:avLst/>
              <a:gdLst>
                <a:gd name="T0" fmla="*/ 1 w 35"/>
                <a:gd name="T1" fmla="*/ 0 h 12"/>
                <a:gd name="T2" fmla="*/ 0 w 35"/>
                <a:gd name="T3" fmla="*/ 5 h 12"/>
                <a:gd name="T4" fmla="*/ 34 w 35"/>
                <a:gd name="T5" fmla="*/ 12 h 12"/>
                <a:gd name="T6" fmla="*/ 35 w 35"/>
                <a:gd name="T7" fmla="*/ 7 h 12"/>
                <a:gd name="T8" fmla="*/ 1 w 35"/>
                <a:gd name="T9" fmla="*/ 0 h 12"/>
              </a:gdLst>
              <a:ahLst/>
              <a:cxnLst>
                <a:cxn ang="0">
                  <a:pos x="T0" y="T1"/>
                </a:cxn>
                <a:cxn ang="0">
                  <a:pos x="T2" y="T3"/>
                </a:cxn>
                <a:cxn ang="0">
                  <a:pos x="T4" y="T5"/>
                </a:cxn>
                <a:cxn ang="0">
                  <a:pos x="T6" y="T7"/>
                </a:cxn>
                <a:cxn ang="0">
                  <a:pos x="T8" y="T9"/>
                </a:cxn>
              </a:cxnLst>
              <a:rect l="0" t="0" r="r" b="b"/>
              <a:pathLst>
                <a:path w="35" h="12">
                  <a:moveTo>
                    <a:pt x="1" y="0"/>
                  </a:moveTo>
                  <a:cubicBezTo>
                    <a:pt x="0" y="5"/>
                    <a:pt x="0" y="5"/>
                    <a:pt x="0" y="5"/>
                  </a:cubicBezTo>
                  <a:cubicBezTo>
                    <a:pt x="11" y="7"/>
                    <a:pt x="23" y="10"/>
                    <a:pt x="34" y="12"/>
                  </a:cubicBezTo>
                  <a:cubicBezTo>
                    <a:pt x="35" y="7"/>
                    <a:pt x="35" y="7"/>
                    <a:pt x="35" y="7"/>
                  </a:cubicBezTo>
                  <a:cubicBezTo>
                    <a:pt x="24" y="5"/>
                    <a:pt x="12" y="2"/>
                    <a:pt x="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130" y="799"/>
              <a:ext cx="53" cy="43"/>
            </a:xfrm>
            <a:custGeom>
              <a:avLst/>
              <a:gdLst>
                <a:gd name="T0" fmla="*/ 33 w 34"/>
                <a:gd name="T1" fmla="*/ 0 h 12"/>
                <a:gd name="T2" fmla="*/ 0 w 34"/>
                <a:gd name="T3" fmla="*/ 7 h 12"/>
                <a:gd name="T4" fmla="*/ 1 w 34"/>
                <a:gd name="T5" fmla="*/ 12 h 12"/>
                <a:gd name="T6" fmla="*/ 34 w 34"/>
                <a:gd name="T7" fmla="*/ 4 h 12"/>
                <a:gd name="T8" fmla="*/ 33 w 34"/>
                <a:gd name="T9" fmla="*/ 0 h 12"/>
              </a:gdLst>
              <a:ahLst/>
              <a:cxnLst>
                <a:cxn ang="0">
                  <a:pos x="T0" y="T1"/>
                </a:cxn>
                <a:cxn ang="0">
                  <a:pos x="T2" y="T3"/>
                </a:cxn>
                <a:cxn ang="0">
                  <a:pos x="T4" y="T5"/>
                </a:cxn>
                <a:cxn ang="0">
                  <a:pos x="T6" y="T7"/>
                </a:cxn>
                <a:cxn ang="0">
                  <a:pos x="T8" y="T9"/>
                </a:cxn>
              </a:cxnLst>
              <a:rect l="0" t="0" r="r" b="b"/>
              <a:pathLst>
                <a:path w="34" h="12">
                  <a:moveTo>
                    <a:pt x="33" y="0"/>
                  </a:moveTo>
                  <a:cubicBezTo>
                    <a:pt x="22" y="2"/>
                    <a:pt x="11" y="4"/>
                    <a:pt x="0" y="7"/>
                  </a:cubicBezTo>
                  <a:cubicBezTo>
                    <a:pt x="1" y="12"/>
                    <a:pt x="1" y="12"/>
                    <a:pt x="1" y="12"/>
                  </a:cubicBezTo>
                  <a:cubicBezTo>
                    <a:pt x="12" y="9"/>
                    <a:pt x="23" y="7"/>
                    <a:pt x="34" y="4"/>
                  </a:cubicBezTo>
                  <a:cubicBezTo>
                    <a:pt x="33" y="0"/>
                    <a:pt x="33" y="0"/>
                    <a:pt x="3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448" y="764"/>
              <a:ext cx="55" cy="32"/>
            </a:xfrm>
            <a:custGeom>
              <a:avLst/>
              <a:gdLst>
                <a:gd name="T0" fmla="*/ 1 w 35"/>
                <a:gd name="T1" fmla="*/ 0 h 9"/>
                <a:gd name="T2" fmla="*/ 0 w 35"/>
                <a:gd name="T3" fmla="*/ 5 h 9"/>
                <a:gd name="T4" fmla="*/ 34 w 35"/>
                <a:gd name="T5" fmla="*/ 9 h 9"/>
                <a:gd name="T6" fmla="*/ 35 w 35"/>
                <a:gd name="T7" fmla="*/ 4 h 9"/>
                <a:gd name="T8" fmla="*/ 1 w 35"/>
                <a:gd name="T9" fmla="*/ 0 h 9"/>
              </a:gdLst>
              <a:ahLst/>
              <a:cxnLst>
                <a:cxn ang="0">
                  <a:pos x="T0" y="T1"/>
                </a:cxn>
                <a:cxn ang="0">
                  <a:pos x="T2" y="T3"/>
                </a:cxn>
                <a:cxn ang="0">
                  <a:pos x="T4" y="T5"/>
                </a:cxn>
                <a:cxn ang="0">
                  <a:pos x="T6" y="T7"/>
                </a:cxn>
                <a:cxn ang="0">
                  <a:pos x="T8" y="T9"/>
                </a:cxn>
              </a:cxnLst>
              <a:rect l="0" t="0" r="r" b="b"/>
              <a:pathLst>
                <a:path w="35" h="9">
                  <a:moveTo>
                    <a:pt x="1" y="0"/>
                  </a:moveTo>
                  <a:cubicBezTo>
                    <a:pt x="0" y="5"/>
                    <a:pt x="0" y="5"/>
                    <a:pt x="0" y="5"/>
                  </a:cubicBezTo>
                  <a:cubicBezTo>
                    <a:pt x="11" y="6"/>
                    <a:pt x="23" y="7"/>
                    <a:pt x="34" y="9"/>
                  </a:cubicBezTo>
                  <a:cubicBezTo>
                    <a:pt x="35" y="4"/>
                    <a:pt x="35" y="4"/>
                    <a:pt x="35" y="4"/>
                  </a:cubicBezTo>
                  <a:cubicBezTo>
                    <a:pt x="23" y="2"/>
                    <a:pt x="12" y="1"/>
                    <a:pt x="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2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57" y="3381"/>
              <a:ext cx="14" cy="125"/>
            </a:xfrm>
            <a:custGeom>
              <a:avLst/>
              <a:gdLst>
                <a:gd name="T0" fmla="*/ 5 w 9"/>
                <a:gd name="T1" fmla="*/ 0 h 35"/>
                <a:gd name="T2" fmla="*/ 0 w 9"/>
                <a:gd name="T3" fmla="*/ 34 h 35"/>
                <a:gd name="T4" fmla="*/ 5 w 9"/>
                <a:gd name="T5" fmla="*/ 35 h 35"/>
                <a:gd name="T6" fmla="*/ 9 w 9"/>
                <a:gd name="T7" fmla="*/ 0 h 35"/>
                <a:gd name="T8" fmla="*/ 5 w 9"/>
                <a:gd name="T9" fmla="*/ 0 h 35"/>
              </a:gdLst>
              <a:ahLst/>
              <a:cxnLst>
                <a:cxn ang="0">
                  <a:pos x="T0" y="T1"/>
                </a:cxn>
                <a:cxn ang="0">
                  <a:pos x="T2" y="T3"/>
                </a:cxn>
                <a:cxn ang="0">
                  <a:pos x="T4" y="T5"/>
                </a:cxn>
                <a:cxn ang="0">
                  <a:pos x="T6" y="T7"/>
                </a:cxn>
                <a:cxn ang="0">
                  <a:pos x="T8" y="T9"/>
                </a:cxn>
              </a:cxnLst>
              <a:rect l="0" t="0" r="r" b="b"/>
              <a:pathLst>
                <a:path w="9" h="35">
                  <a:moveTo>
                    <a:pt x="5" y="0"/>
                  </a:moveTo>
                  <a:cubicBezTo>
                    <a:pt x="3" y="11"/>
                    <a:pt x="2" y="23"/>
                    <a:pt x="0" y="34"/>
                  </a:cubicBezTo>
                  <a:cubicBezTo>
                    <a:pt x="5" y="35"/>
                    <a:pt x="5" y="35"/>
                    <a:pt x="5" y="35"/>
                  </a:cubicBezTo>
                  <a:cubicBezTo>
                    <a:pt x="7" y="24"/>
                    <a:pt x="8" y="12"/>
                    <a:pt x="9" y="0"/>
                  </a:cubicBezTo>
                  <a:cubicBezTo>
                    <a:pt x="5" y="0"/>
                    <a:pt x="5" y="0"/>
                    <a:pt x="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68" y="3123"/>
              <a:ext cx="9" cy="133"/>
            </a:xfrm>
            <a:custGeom>
              <a:avLst/>
              <a:gdLst>
                <a:gd name="T0" fmla="*/ 6 w 6"/>
                <a:gd name="T1" fmla="*/ 0 h 37"/>
                <a:gd name="T2" fmla="*/ 1 w 6"/>
                <a:gd name="T3" fmla="*/ 0 h 37"/>
                <a:gd name="T4" fmla="*/ 1 w 6"/>
                <a:gd name="T5" fmla="*/ 2 h 37"/>
                <a:gd name="T6" fmla="*/ 0 w 6"/>
                <a:gd name="T7" fmla="*/ 37 h 37"/>
                <a:gd name="T8" fmla="*/ 5 w 6"/>
                <a:gd name="T9" fmla="*/ 37 h 37"/>
                <a:gd name="T10" fmla="*/ 6 w 6"/>
                <a:gd name="T11" fmla="*/ 2 h 37"/>
                <a:gd name="T12" fmla="*/ 6 w 6"/>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6" h="37">
                  <a:moveTo>
                    <a:pt x="6" y="0"/>
                  </a:moveTo>
                  <a:cubicBezTo>
                    <a:pt x="1" y="0"/>
                    <a:pt x="1" y="0"/>
                    <a:pt x="1" y="0"/>
                  </a:cubicBezTo>
                  <a:cubicBezTo>
                    <a:pt x="1" y="2"/>
                    <a:pt x="1" y="2"/>
                    <a:pt x="1" y="2"/>
                  </a:cubicBezTo>
                  <a:cubicBezTo>
                    <a:pt x="1" y="13"/>
                    <a:pt x="1" y="25"/>
                    <a:pt x="0" y="37"/>
                  </a:cubicBezTo>
                  <a:cubicBezTo>
                    <a:pt x="5" y="37"/>
                    <a:pt x="5" y="37"/>
                    <a:pt x="5" y="37"/>
                  </a:cubicBezTo>
                  <a:cubicBezTo>
                    <a:pt x="6" y="25"/>
                    <a:pt x="6" y="13"/>
                    <a:pt x="6" y="2"/>
                  </a:cubicBez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026" y="857"/>
              <a:ext cx="54" cy="57"/>
            </a:xfrm>
            <a:custGeom>
              <a:avLst/>
              <a:gdLst>
                <a:gd name="T0" fmla="*/ 33 w 34"/>
                <a:gd name="T1" fmla="*/ 0 h 16"/>
                <a:gd name="T2" fmla="*/ 0 w 34"/>
                <a:gd name="T3" fmla="*/ 11 h 16"/>
                <a:gd name="T4" fmla="*/ 2 w 34"/>
                <a:gd name="T5" fmla="*/ 16 h 16"/>
                <a:gd name="T6" fmla="*/ 34 w 34"/>
                <a:gd name="T7" fmla="*/ 5 h 16"/>
                <a:gd name="T8" fmla="*/ 33 w 34"/>
                <a:gd name="T9" fmla="*/ 0 h 16"/>
              </a:gdLst>
              <a:ahLst/>
              <a:cxnLst>
                <a:cxn ang="0">
                  <a:pos x="T0" y="T1"/>
                </a:cxn>
                <a:cxn ang="0">
                  <a:pos x="T2" y="T3"/>
                </a:cxn>
                <a:cxn ang="0">
                  <a:pos x="T4" y="T5"/>
                </a:cxn>
                <a:cxn ang="0">
                  <a:pos x="T6" y="T7"/>
                </a:cxn>
                <a:cxn ang="0">
                  <a:pos x="T8" y="T9"/>
                </a:cxn>
              </a:cxnLst>
              <a:rect l="0" t="0" r="r" b="b"/>
              <a:pathLst>
                <a:path w="34" h="16">
                  <a:moveTo>
                    <a:pt x="33" y="0"/>
                  </a:moveTo>
                  <a:cubicBezTo>
                    <a:pt x="22" y="4"/>
                    <a:pt x="11" y="7"/>
                    <a:pt x="0" y="11"/>
                  </a:cubicBezTo>
                  <a:cubicBezTo>
                    <a:pt x="2" y="16"/>
                    <a:pt x="2" y="16"/>
                    <a:pt x="2" y="16"/>
                  </a:cubicBezTo>
                  <a:cubicBezTo>
                    <a:pt x="13" y="12"/>
                    <a:pt x="23" y="9"/>
                    <a:pt x="34" y="5"/>
                  </a:cubicBezTo>
                  <a:cubicBezTo>
                    <a:pt x="33" y="0"/>
                    <a:pt x="33" y="0"/>
                    <a:pt x="3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230" y="1920"/>
              <a:ext cx="33" cy="118"/>
            </a:xfrm>
            <a:custGeom>
              <a:avLst/>
              <a:gdLst>
                <a:gd name="T0" fmla="*/ 5 w 21"/>
                <a:gd name="T1" fmla="*/ 0 h 33"/>
                <a:gd name="T2" fmla="*/ 0 w 21"/>
                <a:gd name="T3" fmla="*/ 3 h 33"/>
                <a:gd name="T4" fmla="*/ 17 w 21"/>
                <a:gd name="T5" fmla="*/ 33 h 33"/>
                <a:gd name="T6" fmla="*/ 21 w 21"/>
                <a:gd name="T7" fmla="*/ 31 h 33"/>
                <a:gd name="T8" fmla="*/ 5 w 21"/>
                <a:gd name="T9" fmla="*/ 0 h 33"/>
              </a:gdLst>
              <a:ahLst/>
              <a:cxnLst>
                <a:cxn ang="0">
                  <a:pos x="T0" y="T1"/>
                </a:cxn>
                <a:cxn ang="0">
                  <a:pos x="T2" y="T3"/>
                </a:cxn>
                <a:cxn ang="0">
                  <a:pos x="T4" y="T5"/>
                </a:cxn>
                <a:cxn ang="0">
                  <a:pos x="T6" y="T7"/>
                </a:cxn>
                <a:cxn ang="0">
                  <a:pos x="T8" y="T9"/>
                </a:cxn>
              </a:cxnLst>
              <a:rect l="0" t="0" r="r" b="b"/>
              <a:pathLst>
                <a:path w="21" h="33">
                  <a:moveTo>
                    <a:pt x="5" y="0"/>
                  </a:moveTo>
                  <a:cubicBezTo>
                    <a:pt x="0" y="3"/>
                    <a:pt x="0" y="3"/>
                    <a:pt x="0" y="3"/>
                  </a:cubicBezTo>
                  <a:cubicBezTo>
                    <a:pt x="6" y="13"/>
                    <a:pt x="12" y="23"/>
                    <a:pt x="17" y="33"/>
                  </a:cubicBezTo>
                  <a:cubicBezTo>
                    <a:pt x="21" y="31"/>
                    <a:pt x="21" y="31"/>
                    <a:pt x="21" y="31"/>
                  </a:cubicBezTo>
                  <a:cubicBezTo>
                    <a:pt x="16" y="21"/>
                    <a:pt x="10" y="10"/>
                    <a:pt x="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028" y="1340"/>
              <a:ext cx="43" cy="100"/>
            </a:xfrm>
            <a:custGeom>
              <a:avLst/>
              <a:gdLst>
                <a:gd name="T0" fmla="*/ 3 w 28"/>
                <a:gd name="T1" fmla="*/ 0 h 28"/>
                <a:gd name="T2" fmla="*/ 0 w 28"/>
                <a:gd name="T3" fmla="*/ 4 h 28"/>
                <a:gd name="T4" fmla="*/ 25 w 28"/>
                <a:gd name="T5" fmla="*/ 28 h 28"/>
                <a:gd name="T6" fmla="*/ 28 w 28"/>
                <a:gd name="T7" fmla="*/ 24 h 28"/>
                <a:gd name="T8" fmla="*/ 3 w 28"/>
                <a:gd name="T9" fmla="*/ 0 h 28"/>
              </a:gdLst>
              <a:ahLst/>
              <a:cxnLst>
                <a:cxn ang="0">
                  <a:pos x="T0" y="T1"/>
                </a:cxn>
                <a:cxn ang="0">
                  <a:pos x="T2" y="T3"/>
                </a:cxn>
                <a:cxn ang="0">
                  <a:pos x="T4" y="T5"/>
                </a:cxn>
                <a:cxn ang="0">
                  <a:pos x="T6" y="T7"/>
                </a:cxn>
                <a:cxn ang="0">
                  <a:pos x="T8" y="T9"/>
                </a:cxn>
              </a:cxnLst>
              <a:rect l="0" t="0" r="r" b="b"/>
              <a:pathLst>
                <a:path w="28" h="28">
                  <a:moveTo>
                    <a:pt x="3" y="0"/>
                  </a:moveTo>
                  <a:cubicBezTo>
                    <a:pt x="0" y="4"/>
                    <a:pt x="0" y="4"/>
                    <a:pt x="0" y="4"/>
                  </a:cubicBezTo>
                  <a:cubicBezTo>
                    <a:pt x="8" y="12"/>
                    <a:pt x="16" y="20"/>
                    <a:pt x="25" y="28"/>
                  </a:cubicBezTo>
                  <a:cubicBezTo>
                    <a:pt x="28" y="24"/>
                    <a:pt x="28" y="24"/>
                    <a:pt x="28" y="24"/>
                  </a:cubicBezTo>
                  <a:cubicBezTo>
                    <a:pt x="20" y="16"/>
                    <a:pt x="11" y="8"/>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03" y="1515"/>
              <a:ext cx="40" cy="108"/>
            </a:xfrm>
            <a:custGeom>
              <a:avLst/>
              <a:gdLst>
                <a:gd name="T0" fmla="*/ 4 w 26"/>
                <a:gd name="T1" fmla="*/ 0 h 30"/>
                <a:gd name="T2" fmla="*/ 0 w 26"/>
                <a:gd name="T3" fmla="*/ 4 h 30"/>
                <a:gd name="T4" fmla="*/ 23 w 26"/>
                <a:gd name="T5" fmla="*/ 30 h 30"/>
                <a:gd name="T6" fmla="*/ 26 w 26"/>
                <a:gd name="T7" fmla="*/ 27 h 30"/>
                <a:gd name="T8" fmla="*/ 4 w 26"/>
                <a:gd name="T9" fmla="*/ 0 h 30"/>
              </a:gdLst>
              <a:ahLst/>
              <a:cxnLst>
                <a:cxn ang="0">
                  <a:pos x="T0" y="T1"/>
                </a:cxn>
                <a:cxn ang="0">
                  <a:pos x="T2" y="T3"/>
                </a:cxn>
                <a:cxn ang="0">
                  <a:pos x="T4" y="T5"/>
                </a:cxn>
                <a:cxn ang="0">
                  <a:pos x="T6" y="T7"/>
                </a:cxn>
                <a:cxn ang="0">
                  <a:pos x="T8" y="T9"/>
                </a:cxn>
              </a:cxnLst>
              <a:rect l="0" t="0" r="r" b="b"/>
              <a:pathLst>
                <a:path w="26" h="30">
                  <a:moveTo>
                    <a:pt x="4" y="0"/>
                  </a:moveTo>
                  <a:cubicBezTo>
                    <a:pt x="0" y="4"/>
                    <a:pt x="0" y="4"/>
                    <a:pt x="0" y="4"/>
                  </a:cubicBezTo>
                  <a:cubicBezTo>
                    <a:pt x="8" y="12"/>
                    <a:pt x="15" y="21"/>
                    <a:pt x="23" y="30"/>
                  </a:cubicBezTo>
                  <a:cubicBezTo>
                    <a:pt x="26" y="27"/>
                    <a:pt x="26" y="27"/>
                    <a:pt x="26" y="27"/>
                  </a:cubicBezTo>
                  <a:cubicBezTo>
                    <a:pt x="19" y="18"/>
                    <a:pt x="12" y="9"/>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280" y="2146"/>
              <a:ext cx="28" cy="121"/>
            </a:xfrm>
            <a:custGeom>
              <a:avLst/>
              <a:gdLst>
                <a:gd name="T0" fmla="*/ 4 w 18"/>
                <a:gd name="T1" fmla="*/ 0 h 34"/>
                <a:gd name="T2" fmla="*/ 0 w 18"/>
                <a:gd name="T3" fmla="*/ 2 h 34"/>
                <a:gd name="T4" fmla="*/ 13 w 18"/>
                <a:gd name="T5" fmla="*/ 34 h 34"/>
                <a:gd name="T6" fmla="*/ 18 w 18"/>
                <a:gd name="T7" fmla="*/ 32 h 34"/>
                <a:gd name="T8" fmla="*/ 4 w 18"/>
                <a:gd name="T9" fmla="*/ 0 h 34"/>
              </a:gdLst>
              <a:ahLst/>
              <a:cxnLst>
                <a:cxn ang="0">
                  <a:pos x="T0" y="T1"/>
                </a:cxn>
                <a:cxn ang="0">
                  <a:pos x="T2" y="T3"/>
                </a:cxn>
                <a:cxn ang="0">
                  <a:pos x="T4" y="T5"/>
                </a:cxn>
                <a:cxn ang="0">
                  <a:pos x="T6" y="T7"/>
                </a:cxn>
                <a:cxn ang="0">
                  <a:pos x="T8" y="T9"/>
                </a:cxn>
              </a:cxnLst>
              <a:rect l="0" t="0" r="r" b="b"/>
              <a:pathLst>
                <a:path w="18" h="34">
                  <a:moveTo>
                    <a:pt x="4" y="0"/>
                  </a:moveTo>
                  <a:cubicBezTo>
                    <a:pt x="0" y="2"/>
                    <a:pt x="0" y="2"/>
                    <a:pt x="0" y="2"/>
                  </a:cubicBezTo>
                  <a:cubicBezTo>
                    <a:pt x="4" y="12"/>
                    <a:pt x="9" y="23"/>
                    <a:pt x="13" y="34"/>
                  </a:cubicBezTo>
                  <a:cubicBezTo>
                    <a:pt x="18" y="32"/>
                    <a:pt x="18" y="32"/>
                    <a:pt x="18" y="32"/>
                  </a:cubicBezTo>
                  <a:cubicBezTo>
                    <a:pt x="13" y="21"/>
                    <a:pt x="9" y="10"/>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63" y="2872"/>
              <a:ext cx="12" cy="126"/>
            </a:xfrm>
            <a:custGeom>
              <a:avLst/>
              <a:gdLst>
                <a:gd name="T0" fmla="*/ 5 w 8"/>
                <a:gd name="T1" fmla="*/ 0 h 35"/>
                <a:gd name="T2" fmla="*/ 0 w 8"/>
                <a:gd name="T3" fmla="*/ 0 h 35"/>
                <a:gd name="T4" fmla="*/ 3 w 8"/>
                <a:gd name="T5" fmla="*/ 35 h 35"/>
                <a:gd name="T6" fmla="*/ 8 w 8"/>
                <a:gd name="T7" fmla="*/ 35 h 35"/>
                <a:gd name="T8" fmla="*/ 5 w 8"/>
                <a:gd name="T9" fmla="*/ 0 h 35"/>
              </a:gdLst>
              <a:ahLst/>
              <a:cxnLst>
                <a:cxn ang="0">
                  <a:pos x="T0" y="T1"/>
                </a:cxn>
                <a:cxn ang="0">
                  <a:pos x="T2" y="T3"/>
                </a:cxn>
                <a:cxn ang="0">
                  <a:pos x="T4" y="T5"/>
                </a:cxn>
                <a:cxn ang="0">
                  <a:pos x="T6" y="T7"/>
                </a:cxn>
                <a:cxn ang="0">
                  <a:pos x="T8" y="T9"/>
                </a:cxn>
              </a:cxnLst>
              <a:rect l="0" t="0" r="r" b="b"/>
              <a:pathLst>
                <a:path w="8" h="35">
                  <a:moveTo>
                    <a:pt x="5" y="0"/>
                  </a:moveTo>
                  <a:cubicBezTo>
                    <a:pt x="0" y="0"/>
                    <a:pt x="0" y="0"/>
                    <a:pt x="0" y="0"/>
                  </a:cubicBezTo>
                  <a:cubicBezTo>
                    <a:pt x="2" y="12"/>
                    <a:pt x="2" y="24"/>
                    <a:pt x="3" y="35"/>
                  </a:cubicBezTo>
                  <a:cubicBezTo>
                    <a:pt x="8" y="35"/>
                    <a:pt x="8" y="35"/>
                    <a:pt x="8" y="35"/>
                  </a:cubicBezTo>
                  <a:cubicBezTo>
                    <a:pt x="7" y="23"/>
                    <a:pt x="6" y="11"/>
                    <a:pt x="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835" y="1054"/>
              <a:ext cx="50" cy="78"/>
            </a:xfrm>
            <a:custGeom>
              <a:avLst/>
              <a:gdLst>
                <a:gd name="T0" fmla="*/ 29 w 32"/>
                <a:gd name="T1" fmla="*/ 0 h 22"/>
                <a:gd name="T2" fmla="*/ 0 w 32"/>
                <a:gd name="T3" fmla="*/ 18 h 22"/>
                <a:gd name="T4" fmla="*/ 2 w 32"/>
                <a:gd name="T5" fmla="*/ 22 h 22"/>
                <a:gd name="T6" fmla="*/ 32 w 32"/>
                <a:gd name="T7" fmla="*/ 5 h 22"/>
                <a:gd name="T8" fmla="*/ 29 w 32"/>
                <a:gd name="T9" fmla="*/ 0 h 22"/>
              </a:gdLst>
              <a:ahLst/>
              <a:cxnLst>
                <a:cxn ang="0">
                  <a:pos x="T0" y="T1"/>
                </a:cxn>
                <a:cxn ang="0">
                  <a:pos x="T2" y="T3"/>
                </a:cxn>
                <a:cxn ang="0">
                  <a:pos x="T4" y="T5"/>
                </a:cxn>
                <a:cxn ang="0">
                  <a:pos x="T6" y="T7"/>
                </a:cxn>
                <a:cxn ang="0">
                  <a:pos x="T8" y="T9"/>
                </a:cxn>
              </a:cxnLst>
              <a:rect l="0" t="0" r="r" b="b"/>
              <a:pathLst>
                <a:path w="32" h="22">
                  <a:moveTo>
                    <a:pt x="29" y="0"/>
                  </a:moveTo>
                  <a:cubicBezTo>
                    <a:pt x="19" y="6"/>
                    <a:pt x="9" y="12"/>
                    <a:pt x="0" y="18"/>
                  </a:cubicBezTo>
                  <a:cubicBezTo>
                    <a:pt x="2" y="22"/>
                    <a:pt x="2" y="22"/>
                    <a:pt x="2" y="22"/>
                  </a:cubicBezTo>
                  <a:cubicBezTo>
                    <a:pt x="12" y="16"/>
                    <a:pt x="22" y="10"/>
                    <a:pt x="32" y="5"/>
                  </a:cubicBezTo>
                  <a:cubicBezTo>
                    <a:pt x="29" y="0"/>
                    <a:pt x="29" y="0"/>
                    <a:pt x="2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76" y="2629"/>
              <a:ext cx="17" cy="129"/>
            </a:xfrm>
            <a:custGeom>
              <a:avLst/>
              <a:gdLst>
                <a:gd name="T0" fmla="*/ 6 w 11"/>
                <a:gd name="T1" fmla="*/ 0 h 36"/>
                <a:gd name="T2" fmla="*/ 0 w 11"/>
                <a:gd name="T3" fmla="*/ 35 h 36"/>
                <a:gd name="T4" fmla="*/ 5 w 11"/>
                <a:gd name="T5" fmla="*/ 36 h 36"/>
                <a:gd name="T6" fmla="*/ 11 w 11"/>
                <a:gd name="T7" fmla="*/ 1 h 36"/>
                <a:gd name="T8" fmla="*/ 6 w 11"/>
                <a:gd name="T9" fmla="*/ 0 h 36"/>
              </a:gdLst>
              <a:ahLst/>
              <a:cxnLst>
                <a:cxn ang="0">
                  <a:pos x="T0" y="T1"/>
                </a:cxn>
                <a:cxn ang="0">
                  <a:pos x="T2" y="T3"/>
                </a:cxn>
                <a:cxn ang="0">
                  <a:pos x="T4" y="T5"/>
                </a:cxn>
                <a:cxn ang="0">
                  <a:pos x="T6" y="T7"/>
                </a:cxn>
                <a:cxn ang="0">
                  <a:pos x="T8" y="T9"/>
                </a:cxn>
              </a:cxnLst>
              <a:rect l="0" t="0" r="r" b="b"/>
              <a:pathLst>
                <a:path w="11" h="36">
                  <a:moveTo>
                    <a:pt x="6" y="0"/>
                  </a:moveTo>
                  <a:cubicBezTo>
                    <a:pt x="4" y="12"/>
                    <a:pt x="1" y="23"/>
                    <a:pt x="0" y="35"/>
                  </a:cubicBezTo>
                  <a:cubicBezTo>
                    <a:pt x="5" y="36"/>
                    <a:pt x="5" y="36"/>
                    <a:pt x="5" y="36"/>
                  </a:cubicBezTo>
                  <a:cubicBezTo>
                    <a:pt x="6" y="24"/>
                    <a:pt x="8" y="13"/>
                    <a:pt x="11" y="1"/>
                  </a:cubicBez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3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76" y="1927"/>
              <a:ext cx="33" cy="118"/>
            </a:xfrm>
            <a:custGeom>
              <a:avLst/>
              <a:gdLst>
                <a:gd name="T0" fmla="*/ 16 w 21"/>
                <a:gd name="T1" fmla="*/ 0 h 33"/>
                <a:gd name="T2" fmla="*/ 0 w 21"/>
                <a:gd name="T3" fmla="*/ 31 h 33"/>
                <a:gd name="T4" fmla="*/ 4 w 21"/>
                <a:gd name="T5" fmla="*/ 33 h 33"/>
                <a:gd name="T6" fmla="*/ 21 w 21"/>
                <a:gd name="T7" fmla="*/ 2 h 33"/>
                <a:gd name="T8" fmla="*/ 16 w 21"/>
                <a:gd name="T9" fmla="*/ 0 h 33"/>
              </a:gdLst>
              <a:ahLst/>
              <a:cxnLst>
                <a:cxn ang="0">
                  <a:pos x="T0" y="T1"/>
                </a:cxn>
                <a:cxn ang="0">
                  <a:pos x="T2" y="T3"/>
                </a:cxn>
                <a:cxn ang="0">
                  <a:pos x="T4" y="T5"/>
                </a:cxn>
                <a:cxn ang="0">
                  <a:pos x="T6" y="T7"/>
                </a:cxn>
                <a:cxn ang="0">
                  <a:pos x="T8" y="T9"/>
                </a:cxn>
              </a:cxnLst>
              <a:rect l="0" t="0" r="r" b="b"/>
              <a:pathLst>
                <a:path w="21" h="33">
                  <a:moveTo>
                    <a:pt x="16" y="0"/>
                  </a:moveTo>
                  <a:cubicBezTo>
                    <a:pt x="11" y="10"/>
                    <a:pt x="5" y="20"/>
                    <a:pt x="0" y="31"/>
                  </a:cubicBezTo>
                  <a:cubicBezTo>
                    <a:pt x="4" y="33"/>
                    <a:pt x="4" y="33"/>
                    <a:pt x="4" y="33"/>
                  </a:cubicBezTo>
                  <a:cubicBezTo>
                    <a:pt x="9" y="23"/>
                    <a:pt x="15" y="12"/>
                    <a:pt x="21" y="2"/>
                  </a:cubicBez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31" y="2149"/>
              <a:ext cx="28" cy="126"/>
            </a:xfrm>
            <a:custGeom>
              <a:avLst/>
              <a:gdLst>
                <a:gd name="T0" fmla="*/ 14 w 18"/>
                <a:gd name="T1" fmla="*/ 0 h 35"/>
                <a:gd name="T2" fmla="*/ 0 w 18"/>
                <a:gd name="T3" fmla="*/ 33 h 35"/>
                <a:gd name="T4" fmla="*/ 5 w 18"/>
                <a:gd name="T5" fmla="*/ 35 h 35"/>
                <a:gd name="T6" fmla="*/ 18 w 18"/>
                <a:gd name="T7" fmla="*/ 3 h 35"/>
                <a:gd name="T8" fmla="*/ 14 w 18"/>
                <a:gd name="T9" fmla="*/ 0 h 35"/>
              </a:gdLst>
              <a:ahLst/>
              <a:cxnLst>
                <a:cxn ang="0">
                  <a:pos x="T0" y="T1"/>
                </a:cxn>
                <a:cxn ang="0">
                  <a:pos x="T2" y="T3"/>
                </a:cxn>
                <a:cxn ang="0">
                  <a:pos x="T4" y="T5"/>
                </a:cxn>
                <a:cxn ang="0">
                  <a:pos x="T6" y="T7"/>
                </a:cxn>
                <a:cxn ang="0">
                  <a:pos x="T8" y="T9"/>
                </a:cxn>
              </a:cxnLst>
              <a:rect l="0" t="0" r="r" b="b"/>
              <a:pathLst>
                <a:path w="18" h="35">
                  <a:moveTo>
                    <a:pt x="14" y="0"/>
                  </a:moveTo>
                  <a:cubicBezTo>
                    <a:pt x="9" y="11"/>
                    <a:pt x="5" y="22"/>
                    <a:pt x="0" y="33"/>
                  </a:cubicBezTo>
                  <a:cubicBezTo>
                    <a:pt x="5" y="35"/>
                    <a:pt x="5" y="35"/>
                    <a:pt x="5" y="35"/>
                  </a:cubicBezTo>
                  <a:cubicBezTo>
                    <a:pt x="9" y="24"/>
                    <a:pt x="14" y="13"/>
                    <a:pt x="18" y="3"/>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98" y="2386"/>
              <a:ext cx="23" cy="125"/>
            </a:xfrm>
            <a:custGeom>
              <a:avLst/>
              <a:gdLst>
                <a:gd name="T0" fmla="*/ 10 w 15"/>
                <a:gd name="T1" fmla="*/ 0 h 35"/>
                <a:gd name="T2" fmla="*/ 0 w 15"/>
                <a:gd name="T3" fmla="*/ 34 h 35"/>
                <a:gd name="T4" fmla="*/ 5 w 15"/>
                <a:gd name="T5" fmla="*/ 35 h 35"/>
                <a:gd name="T6" fmla="*/ 15 w 15"/>
                <a:gd name="T7" fmla="*/ 2 h 35"/>
                <a:gd name="T8" fmla="*/ 10 w 15"/>
                <a:gd name="T9" fmla="*/ 0 h 35"/>
              </a:gdLst>
              <a:ahLst/>
              <a:cxnLst>
                <a:cxn ang="0">
                  <a:pos x="T0" y="T1"/>
                </a:cxn>
                <a:cxn ang="0">
                  <a:pos x="T2" y="T3"/>
                </a:cxn>
                <a:cxn ang="0">
                  <a:pos x="T4" y="T5"/>
                </a:cxn>
                <a:cxn ang="0">
                  <a:pos x="T6" y="T7"/>
                </a:cxn>
                <a:cxn ang="0">
                  <a:pos x="T8" y="T9"/>
                </a:cxn>
              </a:cxnLst>
              <a:rect l="0" t="0" r="r" b="b"/>
              <a:pathLst>
                <a:path w="15" h="35">
                  <a:moveTo>
                    <a:pt x="10" y="0"/>
                  </a:moveTo>
                  <a:cubicBezTo>
                    <a:pt x="6" y="11"/>
                    <a:pt x="3" y="23"/>
                    <a:pt x="0" y="34"/>
                  </a:cubicBezTo>
                  <a:cubicBezTo>
                    <a:pt x="5" y="35"/>
                    <a:pt x="5" y="35"/>
                    <a:pt x="5" y="35"/>
                  </a:cubicBezTo>
                  <a:cubicBezTo>
                    <a:pt x="8" y="24"/>
                    <a:pt x="11" y="13"/>
                    <a:pt x="15" y="2"/>
                  </a:cubicBez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29" y="1716"/>
              <a:ext cx="38" cy="115"/>
            </a:xfrm>
            <a:custGeom>
              <a:avLst/>
              <a:gdLst>
                <a:gd name="T0" fmla="*/ 20 w 24"/>
                <a:gd name="T1" fmla="*/ 0 h 32"/>
                <a:gd name="T2" fmla="*/ 0 w 24"/>
                <a:gd name="T3" fmla="*/ 29 h 32"/>
                <a:gd name="T4" fmla="*/ 5 w 24"/>
                <a:gd name="T5" fmla="*/ 32 h 32"/>
                <a:gd name="T6" fmla="*/ 24 w 24"/>
                <a:gd name="T7" fmla="*/ 3 h 32"/>
                <a:gd name="T8" fmla="*/ 20 w 24"/>
                <a:gd name="T9" fmla="*/ 0 h 32"/>
              </a:gdLst>
              <a:ahLst/>
              <a:cxnLst>
                <a:cxn ang="0">
                  <a:pos x="T0" y="T1"/>
                </a:cxn>
                <a:cxn ang="0">
                  <a:pos x="T2" y="T3"/>
                </a:cxn>
                <a:cxn ang="0">
                  <a:pos x="T4" y="T5"/>
                </a:cxn>
                <a:cxn ang="0">
                  <a:pos x="T6" y="T7"/>
                </a:cxn>
                <a:cxn ang="0">
                  <a:pos x="T8" y="T9"/>
                </a:cxn>
              </a:cxnLst>
              <a:rect l="0" t="0" r="r" b="b"/>
              <a:pathLst>
                <a:path w="24" h="32">
                  <a:moveTo>
                    <a:pt x="20" y="0"/>
                  </a:moveTo>
                  <a:cubicBezTo>
                    <a:pt x="13" y="9"/>
                    <a:pt x="7" y="19"/>
                    <a:pt x="0" y="29"/>
                  </a:cubicBezTo>
                  <a:cubicBezTo>
                    <a:pt x="5" y="32"/>
                    <a:pt x="5" y="32"/>
                    <a:pt x="5" y="32"/>
                  </a:cubicBezTo>
                  <a:cubicBezTo>
                    <a:pt x="11" y="22"/>
                    <a:pt x="17" y="12"/>
                    <a:pt x="24" y="3"/>
                  </a:cubicBez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68" y="3381"/>
              <a:ext cx="16" cy="129"/>
            </a:xfrm>
            <a:custGeom>
              <a:avLst/>
              <a:gdLst>
                <a:gd name="T0" fmla="*/ 5 w 10"/>
                <a:gd name="T1" fmla="*/ 0 h 36"/>
                <a:gd name="T2" fmla="*/ 0 w 10"/>
                <a:gd name="T3" fmla="*/ 1 h 36"/>
                <a:gd name="T4" fmla="*/ 5 w 10"/>
                <a:gd name="T5" fmla="*/ 36 h 36"/>
                <a:gd name="T6" fmla="*/ 10 w 10"/>
                <a:gd name="T7" fmla="*/ 35 h 36"/>
                <a:gd name="T8" fmla="*/ 5 w 10"/>
                <a:gd name="T9" fmla="*/ 0 h 36"/>
              </a:gdLst>
              <a:ahLst/>
              <a:cxnLst>
                <a:cxn ang="0">
                  <a:pos x="T0" y="T1"/>
                </a:cxn>
                <a:cxn ang="0">
                  <a:pos x="T2" y="T3"/>
                </a:cxn>
                <a:cxn ang="0">
                  <a:pos x="T4" y="T5"/>
                </a:cxn>
                <a:cxn ang="0">
                  <a:pos x="T6" y="T7"/>
                </a:cxn>
                <a:cxn ang="0">
                  <a:pos x="T8" y="T9"/>
                </a:cxn>
              </a:cxnLst>
              <a:rect l="0" t="0" r="r" b="b"/>
              <a:pathLst>
                <a:path w="10" h="36">
                  <a:moveTo>
                    <a:pt x="5" y="0"/>
                  </a:moveTo>
                  <a:cubicBezTo>
                    <a:pt x="0" y="1"/>
                    <a:pt x="0" y="1"/>
                    <a:pt x="0" y="1"/>
                  </a:cubicBezTo>
                  <a:cubicBezTo>
                    <a:pt x="2" y="13"/>
                    <a:pt x="3" y="24"/>
                    <a:pt x="5" y="36"/>
                  </a:cubicBezTo>
                  <a:cubicBezTo>
                    <a:pt x="10" y="35"/>
                    <a:pt x="10" y="35"/>
                    <a:pt x="10" y="35"/>
                  </a:cubicBezTo>
                  <a:cubicBezTo>
                    <a:pt x="8" y="24"/>
                    <a:pt x="6" y="12"/>
                    <a:pt x="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5" y="3628"/>
              <a:ext cx="21" cy="129"/>
            </a:xfrm>
            <a:custGeom>
              <a:avLst/>
              <a:gdLst>
                <a:gd name="T0" fmla="*/ 5 w 13"/>
                <a:gd name="T1" fmla="*/ 0 h 36"/>
                <a:gd name="T2" fmla="*/ 0 w 13"/>
                <a:gd name="T3" fmla="*/ 1 h 36"/>
                <a:gd name="T4" fmla="*/ 8 w 13"/>
                <a:gd name="T5" fmla="*/ 36 h 36"/>
                <a:gd name="T6" fmla="*/ 13 w 13"/>
                <a:gd name="T7" fmla="*/ 34 h 36"/>
                <a:gd name="T8" fmla="*/ 5 w 13"/>
                <a:gd name="T9" fmla="*/ 0 h 36"/>
              </a:gdLst>
              <a:ahLst/>
              <a:cxnLst>
                <a:cxn ang="0">
                  <a:pos x="T0" y="T1"/>
                </a:cxn>
                <a:cxn ang="0">
                  <a:pos x="T2" y="T3"/>
                </a:cxn>
                <a:cxn ang="0">
                  <a:pos x="T4" y="T5"/>
                </a:cxn>
                <a:cxn ang="0">
                  <a:pos x="T6" y="T7"/>
                </a:cxn>
                <a:cxn ang="0">
                  <a:pos x="T8" y="T9"/>
                </a:cxn>
              </a:cxnLst>
              <a:rect l="0" t="0" r="r" b="b"/>
              <a:pathLst>
                <a:path w="13" h="36">
                  <a:moveTo>
                    <a:pt x="5" y="0"/>
                  </a:moveTo>
                  <a:cubicBezTo>
                    <a:pt x="0" y="1"/>
                    <a:pt x="0" y="1"/>
                    <a:pt x="0" y="1"/>
                  </a:cubicBezTo>
                  <a:cubicBezTo>
                    <a:pt x="3" y="13"/>
                    <a:pt x="5" y="24"/>
                    <a:pt x="8" y="36"/>
                  </a:cubicBezTo>
                  <a:cubicBezTo>
                    <a:pt x="13" y="34"/>
                    <a:pt x="13" y="34"/>
                    <a:pt x="13" y="34"/>
                  </a:cubicBezTo>
                  <a:cubicBezTo>
                    <a:pt x="10" y="23"/>
                    <a:pt x="7" y="12"/>
                    <a:pt x="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94" y="1523"/>
              <a:ext cx="40" cy="103"/>
            </a:xfrm>
            <a:custGeom>
              <a:avLst/>
              <a:gdLst>
                <a:gd name="T0" fmla="*/ 23 w 26"/>
                <a:gd name="T1" fmla="*/ 0 h 29"/>
                <a:gd name="T2" fmla="*/ 0 w 26"/>
                <a:gd name="T3" fmla="*/ 26 h 29"/>
                <a:gd name="T4" fmla="*/ 4 w 26"/>
                <a:gd name="T5" fmla="*/ 29 h 29"/>
                <a:gd name="T6" fmla="*/ 26 w 26"/>
                <a:gd name="T7" fmla="*/ 3 h 29"/>
                <a:gd name="T8" fmla="*/ 23 w 26"/>
                <a:gd name="T9" fmla="*/ 0 h 29"/>
              </a:gdLst>
              <a:ahLst/>
              <a:cxnLst>
                <a:cxn ang="0">
                  <a:pos x="T0" y="T1"/>
                </a:cxn>
                <a:cxn ang="0">
                  <a:pos x="T2" y="T3"/>
                </a:cxn>
                <a:cxn ang="0">
                  <a:pos x="T4" y="T5"/>
                </a:cxn>
                <a:cxn ang="0">
                  <a:pos x="T6" y="T7"/>
                </a:cxn>
                <a:cxn ang="0">
                  <a:pos x="T8" y="T9"/>
                </a:cxn>
              </a:cxnLst>
              <a:rect l="0" t="0" r="r" b="b"/>
              <a:pathLst>
                <a:path w="26" h="29">
                  <a:moveTo>
                    <a:pt x="23" y="0"/>
                  </a:moveTo>
                  <a:cubicBezTo>
                    <a:pt x="15" y="8"/>
                    <a:pt x="8" y="17"/>
                    <a:pt x="0" y="26"/>
                  </a:cubicBezTo>
                  <a:cubicBezTo>
                    <a:pt x="4" y="29"/>
                    <a:pt x="4" y="29"/>
                    <a:pt x="4" y="29"/>
                  </a:cubicBezTo>
                  <a:cubicBezTo>
                    <a:pt x="11" y="20"/>
                    <a:pt x="19" y="12"/>
                    <a:pt x="26" y="3"/>
                  </a:cubicBezTo>
                  <a:cubicBezTo>
                    <a:pt x="23" y="0"/>
                    <a:pt x="23" y="0"/>
                    <a:pt x="2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63" y="3130"/>
              <a:ext cx="10" cy="129"/>
            </a:xfrm>
            <a:custGeom>
              <a:avLst/>
              <a:gdLst>
                <a:gd name="T0" fmla="*/ 5 w 6"/>
                <a:gd name="T1" fmla="*/ 0 h 36"/>
                <a:gd name="T2" fmla="*/ 0 w 6"/>
                <a:gd name="T3" fmla="*/ 0 h 36"/>
                <a:gd name="T4" fmla="*/ 1 w 6"/>
                <a:gd name="T5" fmla="*/ 36 h 36"/>
                <a:gd name="T6" fmla="*/ 6 w 6"/>
                <a:gd name="T7" fmla="*/ 35 h 36"/>
                <a:gd name="T8" fmla="*/ 5 w 6"/>
                <a:gd name="T9" fmla="*/ 0 h 36"/>
              </a:gdLst>
              <a:ahLst/>
              <a:cxnLst>
                <a:cxn ang="0">
                  <a:pos x="T0" y="T1"/>
                </a:cxn>
                <a:cxn ang="0">
                  <a:pos x="T2" y="T3"/>
                </a:cxn>
                <a:cxn ang="0">
                  <a:pos x="T4" y="T5"/>
                </a:cxn>
                <a:cxn ang="0">
                  <a:pos x="T6" y="T7"/>
                </a:cxn>
                <a:cxn ang="0">
                  <a:pos x="T8" y="T9"/>
                </a:cxn>
              </a:cxnLst>
              <a:rect l="0" t="0" r="r" b="b"/>
              <a:pathLst>
                <a:path w="6" h="36">
                  <a:moveTo>
                    <a:pt x="5" y="0"/>
                  </a:moveTo>
                  <a:cubicBezTo>
                    <a:pt x="0" y="0"/>
                    <a:pt x="0" y="0"/>
                    <a:pt x="0" y="0"/>
                  </a:cubicBezTo>
                  <a:cubicBezTo>
                    <a:pt x="0" y="12"/>
                    <a:pt x="0" y="24"/>
                    <a:pt x="1" y="36"/>
                  </a:cubicBezTo>
                  <a:cubicBezTo>
                    <a:pt x="6" y="35"/>
                    <a:pt x="6" y="35"/>
                    <a:pt x="6" y="35"/>
                  </a:cubicBezTo>
                  <a:cubicBezTo>
                    <a:pt x="5" y="24"/>
                    <a:pt x="5" y="12"/>
                    <a:pt x="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65" y="2880"/>
              <a:ext cx="11" cy="125"/>
            </a:xfrm>
            <a:custGeom>
              <a:avLst/>
              <a:gdLst>
                <a:gd name="T0" fmla="*/ 2 w 7"/>
                <a:gd name="T1" fmla="*/ 0 h 35"/>
                <a:gd name="T2" fmla="*/ 0 w 7"/>
                <a:gd name="T3" fmla="*/ 35 h 35"/>
                <a:gd name="T4" fmla="*/ 4 w 7"/>
                <a:gd name="T5" fmla="*/ 35 h 35"/>
                <a:gd name="T6" fmla="*/ 7 w 7"/>
                <a:gd name="T7" fmla="*/ 1 h 35"/>
                <a:gd name="T8" fmla="*/ 2 w 7"/>
                <a:gd name="T9" fmla="*/ 0 h 35"/>
              </a:gdLst>
              <a:ahLst/>
              <a:cxnLst>
                <a:cxn ang="0">
                  <a:pos x="T0" y="T1"/>
                </a:cxn>
                <a:cxn ang="0">
                  <a:pos x="T2" y="T3"/>
                </a:cxn>
                <a:cxn ang="0">
                  <a:pos x="T4" y="T5"/>
                </a:cxn>
                <a:cxn ang="0">
                  <a:pos x="T6" y="T7"/>
                </a:cxn>
                <a:cxn ang="0">
                  <a:pos x="T8" y="T9"/>
                </a:cxn>
              </a:cxnLst>
              <a:rect l="0" t="0" r="r" b="b"/>
              <a:pathLst>
                <a:path w="7" h="35">
                  <a:moveTo>
                    <a:pt x="2" y="0"/>
                  </a:moveTo>
                  <a:cubicBezTo>
                    <a:pt x="1" y="12"/>
                    <a:pt x="0" y="24"/>
                    <a:pt x="0" y="35"/>
                  </a:cubicBezTo>
                  <a:cubicBezTo>
                    <a:pt x="4" y="35"/>
                    <a:pt x="4" y="35"/>
                    <a:pt x="4" y="35"/>
                  </a:cubicBezTo>
                  <a:cubicBezTo>
                    <a:pt x="5" y="24"/>
                    <a:pt x="6" y="12"/>
                    <a:pt x="7" y="1"/>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67" y="1344"/>
              <a:ext cx="44" cy="100"/>
            </a:xfrm>
            <a:custGeom>
              <a:avLst/>
              <a:gdLst>
                <a:gd name="T0" fmla="*/ 25 w 28"/>
                <a:gd name="T1" fmla="*/ 0 h 28"/>
                <a:gd name="T2" fmla="*/ 0 w 28"/>
                <a:gd name="T3" fmla="*/ 24 h 28"/>
                <a:gd name="T4" fmla="*/ 3 w 28"/>
                <a:gd name="T5" fmla="*/ 28 h 28"/>
                <a:gd name="T6" fmla="*/ 28 w 28"/>
                <a:gd name="T7" fmla="*/ 4 h 28"/>
                <a:gd name="T8" fmla="*/ 25 w 28"/>
                <a:gd name="T9" fmla="*/ 0 h 28"/>
              </a:gdLst>
              <a:ahLst/>
              <a:cxnLst>
                <a:cxn ang="0">
                  <a:pos x="T0" y="T1"/>
                </a:cxn>
                <a:cxn ang="0">
                  <a:pos x="T2" y="T3"/>
                </a:cxn>
                <a:cxn ang="0">
                  <a:pos x="T4" y="T5"/>
                </a:cxn>
                <a:cxn ang="0">
                  <a:pos x="T6" y="T7"/>
                </a:cxn>
                <a:cxn ang="0">
                  <a:pos x="T8" y="T9"/>
                </a:cxn>
              </a:cxnLst>
              <a:rect l="0" t="0" r="r" b="b"/>
              <a:pathLst>
                <a:path w="28" h="28">
                  <a:moveTo>
                    <a:pt x="25" y="0"/>
                  </a:moveTo>
                  <a:cubicBezTo>
                    <a:pt x="16" y="8"/>
                    <a:pt x="8" y="16"/>
                    <a:pt x="0" y="24"/>
                  </a:cubicBezTo>
                  <a:cubicBezTo>
                    <a:pt x="3" y="28"/>
                    <a:pt x="3" y="28"/>
                    <a:pt x="3" y="28"/>
                  </a:cubicBezTo>
                  <a:cubicBezTo>
                    <a:pt x="11" y="20"/>
                    <a:pt x="19" y="12"/>
                    <a:pt x="28" y="4"/>
                  </a:cubicBezTo>
                  <a:cubicBezTo>
                    <a:pt x="25" y="0"/>
                    <a:pt x="25" y="0"/>
                    <a:pt x="2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4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747" y="1190"/>
              <a:ext cx="47" cy="89"/>
            </a:xfrm>
            <a:custGeom>
              <a:avLst/>
              <a:gdLst>
                <a:gd name="T0" fmla="*/ 27 w 30"/>
                <a:gd name="T1" fmla="*/ 0 h 25"/>
                <a:gd name="T2" fmla="*/ 0 w 30"/>
                <a:gd name="T3" fmla="*/ 21 h 25"/>
                <a:gd name="T4" fmla="*/ 3 w 30"/>
                <a:gd name="T5" fmla="*/ 25 h 25"/>
                <a:gd name="T6" fmla="*/ 30 w 30"/>
                <a:gd name="T7" fmla="*/ 4 h 25"/>
                <a:gd name="T8" fmla="*/ 27 w 30"/>
                <a:gd name="T9" fmla="*/ 0 h 25"/>
              </a:gdLst>
              <a:ahLst/>
              <a:cxnLst>
                <a:cxn ang="0">
                  <a:pos x="T0" y="T1"/>
                </a:cxn>
                <a:cxn ang="0">
                  <a:pos x="T2" y="T3"/>
                </a:cxn>
                <a:cxn ang="0">
                  <a:pos x="T4" y="T5"/>
                </a:cxn>
                <a:cxn ang="0">
                  <a:pos x="T6" y="T7"/>
                </a:cxn>
                <a:cxn ang="0">
                  <a:pos x="T8" y="T9"/>
                </a:cxn>
              </a:cxnLst>
              <a:rect l="0" t="0" r="r" b="b"/>
              <a:pathLst>
                <a:path w="30" h="25">
                  <a:moveTo>
                    <a:pt x="27" y="0"/>
                  </a:moveTo>
                  <a:cubicBezTo>
                    <a:pt x="18" y="6"/>
                    <a:pt x="9" y="14"/>
                    <a:pt x="0" y="21"/>
                  </a:cubicBezTo>
                  <a:cubicBezTo>
                    <a:pt x="3" y="25"/>
                    <a:pt x="3" y="25"/>
                    <a:pt x="3" y="25"/>
                  </a:cubicBezTo>
                  <a:cubicBezTo>
                    <a:pt x="12" y="18"/>
                    <a:pt x="21" y="11"/>
                    <a:pt x="30" y="4"/>
                  </a:cubicBezTo>
                  <a:cubicBezTo>
                    <a:pt x="27" y="0"/>
                    <a:pt x="27" y="0"/>
                    <a:pt x="2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929" y="943"/>
              <a:ext cx="52" cy="68"/>
            </a:xfrm>
            <a:custGeom>
              <a:avLst/>
              <a:gdLst>
                <a:gd name="T0" fmla="*/ 31 w 33"/>
                <a:gd name="T1" fmla="*/ 0 h 19"/>
                <a:gd name="T2" fmla="*/ 0 w 33"/>
                <a:gd name="T3" fmla="*/ 15 h 19"/>
                <a:gd name="T4" fmla="*/ 2 w 33"/>
                <a:gd name="T5" fmla="*/ 19 h 19"/>
                <a:gd name="T6" fmla="*/ 33 w 33"/>
                <a:gd name="T7" fmla="*/ 5 h 19"/>
                <a:gd name="T8" fmla="*/ 31 w 33"/>
                <a:gd name="T9" fmla="*/ 0 h 19"/>
              </a:gdLst>
              <a:ahLst/>
              <a:cxnLst>
                <a:cxn ang="0">
                  <a:pos x="T0" y="T1"/>
                </a:cxn>
                <a:cxn ang="0">
                  <a:pos x="T2" y="T3"/>
                </a:cxn>
                <a:cxn ang="0">
                  <a:pos x="T4" y="T5"/>
                </a:cxn>
                <a:cxn ang="0">
                  <a:pos x="T6" y="T7"/>
                </a:cxn>
                <a:cxn ang="0">
                  <a:pos x="T8" y="T9"/>
                </a:cxn>
              </a:cxnLst>
              <a:rect l="0" t="0" r="r" b="b"/>
              <a:pathLst>
                <a:path w="33" h="19">
                  <a:moveTo>
                    <a:pt x="31" y="0"/>
                  </a:moveTo>
                  <a:cubicBezTo>
                    <a:pt x="20" y="5"/>
                    <a:pt x="10" y="10"/>
                    <a:pt x="0" y="15"/>
                  </a:cubicBezTo>
                  <a:cubicBezTo>
                    <a:pt x="2" y="19"/>
                    <a:pt x="2" y="19"/>
                    <a:pt x="2" y="19"/>
                  </a:cubicBezTo>
                  <a:cubicBezTo>
                    <a:pt x="12" y="14"/>
                    <a:pt x="22" y="10"/>
                    <a:pt x="33" y="5"/>
                  </a:cubicBezTo>
                  <a:cubicBezTo>
                    <a:pt x="31" y="0"/>
                    <a:pt x="31" y="0"/>
                    <a:pt x="3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36" y="2930"/>
              <a:ext cx="9" cy="100"/>
            </a:xfrm>
            <a:custGeom>
              <a:avLst/>
              <a:gdLst>
                <a:gd name="T0" fmla="*/ 3 w 6"/>
                <a:gd name="T1" fmla="*/ 0 h 28"/>
                <a:gd name="T2" fmla="*/ 0 w 6"/>
                <a:gd name="T3" fmla="*/ 1 h 28"/>
                <a:gd name="T4" fmla="*/ 2 w 6"/>
                <a:gd name="T5" fmla="*/ 28 h 28"/>
                <a:gd name="T6" fmla="*/ 6 w 6"/>
                <a:gd name="T7" fmla="*/ 27 h 28"/>
                <a:gd name="T8" fmla="*/ 3 w 6"/>
                <a:gd name="T9" fmla="*/ 0 h 28"/>
              </a:gdLst>
              <a:ahLst/>
              <a:cxnLst>
                <a:cxn ang="0">
                  <a:pos x="T0" y="T1"/>
                </a:cxn>
                <a:cxn ang="0">
                  <a:pos x="T2" y="T3"/>
                </a:cxn>
                <a:cxn ang="0">
                  <a:pos x="T4" y="T5"/>
                </a:cxn>
                <a:cxn ang="0">
                  <a:pos x="T6" y="T7"/>
                </a:cxn>
                <a:cxn ang="0">
                  <a:pos x="T8" y="T9"/>
                </a:cxn>
              </a:cxnLst>
              <a:rect l="0" t="0" r="r" b="b"/>
              <a:pathLst>
                <a:path w="6" h="28">
                  <a:moveTo>
                    <a:pt x="3" y="0"/>
                  </a:moveTo>
                  <a:cubicBezTo>
                    <a:pt x="0" y="1"/>
                    <a:pt x="0" y="1"/>
                    <a:pt x="0" y="1"/>
                  </a:cubicBezTo>
                  <a:cubicBezTo>
                    <a:pt x="1" y="10"/>
                    <a:pt x="1" y="19"/>
                    <a:pt x="2" y="28"/>
                  </a:cubicBezTo>
                  <a:cubicBezTo>
                    <a:pt x="6" y="27"/>
                    <a:pt x="6" y="27"/>
                    <a:pt x="6" y="27"/>
                  </a:cubicBezTo>
                  <a:cubicBezTo>
                    <a:pt x="5" y="18"/>
                    <a:pt x="4" y="9"/>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347" y="1301"/>
              <a:ext cx="43" cy="14"/>
            </a:xfrm>
            <a:custGeom>
              <a:avLst/>
              <a:gdLst>
                <a:gd name="T0" fmla="*/ 14 w 27"/>
                <a:gd name="T1" fmla="*/ 0 h 4"/>
                <a:gd name="T2" fmla="*/ 0 w 27"/>
                <a:gd name="T3" fmla="*/ 0 h 4"/>
                <a:gd name="T4" fmla="*/ 0 w 27"/>
                <a:gd name="T5" fmla="*/ 4 h 4"/>
                <a:gd name="T6" fmla="*/ 15 w 27"/>
                <a:gd name="T7" fmla="*/ 4 h 4"/>
                <a:gd name="T8" fmla="*/ 27 w 27"/>
                <a:gd name="T9" fmla="*/ 4 h 4"/>
                <a:gd name="T10" fmla="*/ 27 w 27"/>
                <a:gd name="T11" fmla="*/ 0 h 4"/>
                <a:gd name="T12" fmla="*/ 14 w 27"/>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14" y="0"/>
                  </a:moveTo>
                  <a:cubicBezTo>
                    <a:pt x="10" y="0"/>
                    <a:pt x="5" y="0"/>
                    <a:pt x="0" y="0"/>
                  </a:cubicBezTo>
                  <a:cubicBezTo>
                    <a:pt x="0" y="4"/>
                    <a:pt x="0" y="4"/>
                    <a:pt x="0" y="4"/>
                  </a:cubicBezTo>
                  <a:cubicBezTo>
                    <a:pt x="5" y="4"/>
                    <a:pt x="10" y="4"/>
                    <a:pt x="15" y="4"/>
                  </a:cubicBezTo>
                  <a:cubicBezTo>
                    <a:pt x="19" y="4"/>
                    <a:pt x="23" y="4"/>
                    <a:pt x="27" y="4"/>
                  </a:cubicBezTo>
                  <a:cubicBezTo>
                    <a:pt x="27" y="0"/>
                    <a:pt x="27" y="0"/>
                    <a:pt x="27" y="0"/>
                  </a:cubicBezTo>
                  <a:cubicBezTo>
                    <a:pt x="23" y="0"/>
                    <a:pt x="18"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431" y="1308"/>
              <a:ext cx="40" cy="21"/>
            </a:xfrm>
            <a:custGeom>
              <a:avLst/>
              <a:gdLst>
                <a:gd name="T0" fmla="*/ 0 w 26"/>
                <a:gd name="T1" fmla="*/ 0 h 6"/>
                <a:gd name="T2" fmla="*/ 0 w 26"/>
                <a:gd name="T3" fmla="*/ 4 h 6"/>
                <a:gd name="T4" fmla="*/ 26 w 26"/>
                <a:gd name="T5" fmla="*/ 6 h 6"/>
                <a:gd name="T6" fmla="*/ 26 w 26"/>
                <a:gd name="T7" fmla="*/ 3 h 6"/>
                <a:gd name="T8" fmla="*/ 0 w 26"/>
                <a:gd name="T9" fmla="*/ 0 h 6"/>
              </a:gdLst>
              <a:ahLst/>
              <a:cxnLst>
                <a:cxn ang="0">
                  <a:pos x="T0" y="T1"/>
                </a:cxn>
                <a:cxn ang="0">
                  <a:pos x="T2" y="T3"/>
                </a:cxn>
                <a:cxn ang="0">
                  <a:pos x="T4" y="T5"/>
                </a:cxn>
                <a:cxn ang="0">
                  <a:pos x="T6" y="T7"/>
                </a:cxn>
                <a:cxn ang="0">
                  <a:pos x="T8" y="T9"/>
                </a:cxn>
              </a:cxnLst>
              <a:rect l="0" t="0" r="r" b="b"/>
              <a:pathLst>
                <a:path w="26" h="6">
                  <a:moveTo>
                    <a:pt x="0" y="0"/>
                  </a:moveTo>
                  <a:cubicBezTo>
                    <a:pt x="0" y="4"/>
                    <a:pt x="0" y="4"/>
                    <a:pt x="0" y="4"/>
                  </a:cubicBezTo>
                  <a:cubicBezTo>
                    <a:pt x="8" y="4"/>
                    <a:pt x="17" y="5"/>
                    <a:pt x="26" y="6"/>
                  </a:cubicBezTo>
                  <a:cubicBezTo>
                    <a:pt x="26" y="3"/>
                    <a:pt x="26" y="3"/>
                    <a:pt x="26" y="3"/>
                  </a:cubicBezTo>
                  <a:cubicBezTo>
                    <a:pt x="18" y="1"/>
                    <a:pt x="9" y="0"/>
                    <a:pt x="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00" y="2550"/>
              <a:ext cx="18" cy="97"/>
            </a:xfrm>
            <a:custGeom>
              <a:avLst/>
              <a:gdLst>
                <a:gd name="T0" fmla="*/ 4 w 12"/>
                <a:gd name="T1" fmla="*/ 0 h 27"/>
                <a:gd name="T2" fmla="*/ 0 w 12"/>
                <a:gd name="T3" fmla="*/ 2 h 27"/>
                <a:gd name="T4" fmla="*/ 8 w 12"/>
                <a:gd name="T5" fmla="*/ 27 h 27"/>
                <a:gd name="T6" fmla="*/ 12 w 12"/>
                <a:gd name="T7" fmla="*/ 26 h 27"/>
                <a:gd name="T8" fmla="*/ 4 w 12"/>
                <a:gd name="T9" fmla="*/ 0 h 27"/>
              </a:gdLst>
              <a:ahLst/>
              <a:cxnLst>
                <a:cxn ang="0">
                  <a:pos x="T0" y="T1"/>
                </a:cxn>
                <a:cxn ang="0">
                  <a:pos x="T2" y="T3"/>
                </a:cxn>
                <a:cxn ang="0">
                  <a:pos x="T4" y="T5"/>
                </a:cxn>
                <a:cxn ang="0">
                  <a:pos x="T6" y="T7"/>
                </a:cxn>
                <a:cxn ang="0">
                  <a:pos x="T8" y="T9"/>
                </a:cxn>
              </a:cxnLst>
              <a:rect l="0" t="0" r="r" b="b"/>
              <a:pathLst>
                <a:path w="12" h="27">
                  <a:moveTo>
                    <a:pt x="4" y="0"/>
                  </a:moveTo>
                  <a:cubicBezTo>
                    <a:pt x="0" y="2"/>
                    <a:pt x="0" y="2"/>
                    <a:pt x="0" y="2"/>
                  </a:cubicBezTo>
                  <a:cubicBezTo>
                    <a:pt x="3" y="10"/>
                    <a:pt x="6" y="19"/>
                    <a:pt x="8" y="27"/>
                  </a:cubicBezTo>
                  <a:cubicBezTo>
                    <a:pt x="12" y="26"/>
                    <a:pt x="12" y="26"/>
                    <a:pt x="12" y="26"/>
                  </a:cubicBezTo>
                  <a:cubicBezTo>
                    <a:pt x="9" y="18"/>
                    <a:pt x="7" y="9"/>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032" y="2199"/>
              <a:ext cx="25" cy="90"/>
            </a:xfrm>
            <a:custGeom>
              <a:avLst/>
              <a:gdLst>
                <a:gd name="T0" fmla="*/ 3 w 16"/>
                <a:gd name="T1" fmla="*/ 0 h 25"/>
                <a:gd name="T2" fmla="*/ 0 w 16"/>
                <a:gd name="T3" fmla="*/ 2 h 25"/>
                <a:gd name="T4" fmla="*/ 13 w 16"/>
                <a:gd name="T5" fmla="*/ 25 h 25"/>
                <a:gd name="T6" fmla="*/ 16 w 16"/>
                <a:gd name="T7" fmla="*/ 23 h 25"/>
                <a:gd name="T8" fmla="*/ 3 w 16"/>
                <a:gd name="T9" fmla="*/ 0 h 25"/>
              </a:gdLst>
              <a:ahLst/>
              <a:cxnLst>
                <a:cxn ang="0">
                  <a:pos x="T0" y="T1"/>
                </a:cxn>
                <a:cxn ang="0">
                  <a:pos x="T2" y="T3"/>
                </a:cxn>
                <a:cxn ang="0">
                  <a:pos x="T4" y="T5"/>
                </a:cxn>
                <a:cxn ang="0">
                  <a:pos x="T6" y="T7"/>
                </a:cxn>
                <a:cxn ang="0">
                  <a:pos x="T8" y="T9"/>
                </a:cxn>
              </a:cxnLst>
              <a:rect l="0" t="0" r="r" b="b"/>
              <a:pathLst>
                <a:path w="16" h="25">
                  <a:moveTo>
                    <a:pt x="3" y="0"/>
                  </a:moveTo>
                  <a:cubicBezTo>
                    <a:pt x="0" y="2"/>
                    <a:pt x="0" y="2"/>
                    <a:pt x="0" y="2"/>
                  </a:cubicBezTo>
                  <a:cubicBezTo>
                    <a:pt x="5" y="9"/>
                    <a:pt x="9" y="17"/>
                    <a:pt x="13" y="25"/>
                  </a:cubicBezTo>
                  <a:cubicBezTo>
                    <a:pt x="16" y="23"/>
                    <a:pt x="16" y="23"/>
                    <a:pt x="16" y="23"/>
                  </a:cubicBezTo>
                  <a:cubicBezTo>
                    <a:pt x="12" y="16"/>
                    <a:pt x="8" y="8"/>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22" y="2740"/>
              <a:ext cx="14" cy="97"/>
            </a:xfrm>
            <a:custGeom>
              <a:avLst/>
              <a:gdLst>
                <a:gd name="T0" fmla="*/ 4 w 9"/>
                <a:gd name="T1" fmla="*/ 0 h 27"/>
                <a:gd name="T2" fmla="*/ 0 w 9"/>
                <a:gd name="T3" fmla="*/ 1 h 27"/>
                <a:gd name="T4" fmla="*/ 5 w 9"/>
                <a:gd name="T5" fmla="*/ 27 h 27"/>
                <a:gd name="T6" fmla="*/ 9 w 9"/>
                <a:gd name="T7" fmla="*/ 26 h 27"/>
                <a:gd name="T8" fmla="*/ 4 w 9"/>
                <a:gd name="T9" fmla="*/ 0 h 27"/>
              </a:gdLst>
              <a:ahLst/>
              <a:cxnLst>
                <a:cxn ang="0">
                  <a:pos x="T0" y="T1"/>
                </a:cxn>
                <a:cxn ang="0">
                  <a:pos x="T2" y="T3"/>
                </a:cxn>
                <a:cxn ang="0">
                  <a:pos x="T4" y="T5"/>
                </a:cxn>
                <a:cxn ang="0">
                  <a:pos x="T6" y="T7"/>
                </a:cxn>
                <a:cxn ang="0">
                  <a:pos x="T8" y="T9"/>
                </a:cxn>
              </a:cxnLst>
              <a:rect l="0" t="0" r="r" b="b"/>
              <a:pathLst>
                <a:path w="9" h="27">
                  <a:moveTo>
                    <a:pt x="4" y="0"/>
                  </a:moveTo>
                  <a:cubicBezTo>
                    <a:pt x="0" y="1"/>
                    <a:pt x="0" y="1"/>
                    <a:pt x="0" y="1"/>
                  </a:cubicBezTo>
                  <a:cubicBezTo>
                    <a:pt x="2" y="9"/>
                    <a:pt x="4" y="18"/>
                    <a:pt x="5" y="27"/>
                  </a:cubicBezTo>
                  <a:cubicBezTo>
                    <a:pt x="9" y="26"/>
                    <a:pt x="9" y="26"/>
                    <a:pt x="9" y="26"/>
                  </a:cubicBezTo>
                  <a:cubicBezTo>
                    <a:pt x="8" y="17"/>
                    <a:pt x="6" y="9"/>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669" y="1444"/>
              <a:ext cx="39" cy="54"/>
            </a:xfrm>
            <a:custGeom>
              <a:avLst/>
              <a:gdLst>
                <a:gd name="T0" fmla="*/ 1 w 25"/>
                <a:gd name="T1" fmla="*/ 0 h 15"/>
                <a:gd name="T2" fmla="*/ 0 w 25"/>
                <a:gd name="T3" fmla="*/ 4 h 15"/>
                <a:gd name="T4" fmla="*/ 23 w 25"/>
                <a:gd name="T5" fmla="*/ 15 h 15"/>
                <a:gd name="T6" fmla="*/ 25 w 25"/>
                <a:gd name="T7" fmla="*/ 11 h 15"/>
                <a:gd name="T8" fmla="*/ 1 w 25"/>
                <a:gd name="T9" fmla="*/ 0 h 15"/>
              </a:gdLst>
              <a:ahLst/>
              <a:cxnLst>
                <a:cxn ang="0">
                  <a:pos x="T0" y="T1"/>
                </a:cxn>
                <a:cxn ang="0">
                  <a:pos x="T2" y="T3"/>
                </a:cxn>
                <a:cxn ang="0">
                  <a:pos x="T4" y="T5"/>
                </a:cxn>
                <a:cxn ang="0">
                  <a:pos x="T6" y="T7"/>
                </a:cxn>
                <a:cxn ang="0">
                  <a:pos x="T8" y="T9"/>
                </a:cxn>
              </a:cxnLst>
              <a:rect l="0" t="0" r="r" b="b"/>
              <a:pathLst>
                <a:path w="25" h="15">
                  <a:moveTo>
                    <a:pt x="1" y="0"/>
                  </a:moveTo>
                  <a:cubicBezTo>
                    <a:pt x="0" y="4"/>
                    <a:pt x="0" y="4"/>
                    <a:pt x="0" y="4"/>
                  </a:cubicBezTo>
                  <a:cubicBezTo>
                    <a:pt x="8" y="7"/>
                    <a:pt x="16" y="11"/>
                    <a:pt x="23" y="15"/>
                  </a:cubicBezTo>
                  <a:cubicBezTo>
                    <a:pt x="25" y="11"/>
                    <a:pt x="25" y="11"/>
                    <a:pt x="25" y="11"/>
                  </a:cubicBezTo>
                  <a:cubicBezTo>
                    <a:pt x="17" y="7"/>
                    <a:pt x="9" y="3"/>
                    <a:pt x="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29" y="3324"/>
              <a:ext cx="13" cy="96"/>
            </a:xfrm>
            <a:custGeom>
              <a:avLst/>
              <a:gdLst>
                <a:gd name="T0" fmla="*/ 4 w 8"/>
                <a:gd name="T1" fmla="*/ 0 h 27"/>
                <a:gd name="T2" fmla="*/ 0 w 8"/>
                <a:gd name="T3" fmla="*/ 26 h 27"/>
                <a:gd name="T4" fmla="*/ 4 w 8"/>
                <a:gd name="T5" fmla="*/ 27 h 27"/>
                <a:gd name="T6" fmla="*/ 8 w 8"/>
                <a:gd name="T7" fmla="*/ 0 h 27"/>
                <a:gd name="T8" fmla="*/ 4 w 8"/>
                <a:gd name="T9" fmla="*/ 0 h 27"/>
              </a:gdLst>
              <a:ahLst/>
              <a:cxnLst>
                <a:cxn ang="0">
                  <a:pos x="T0" y="T1"/>
                </a:cxn>
                <a:cxn ang="0">
                  <a:pos x="T2" y="T3"/>
                </a:cxn>
                <a:cxn ang="0">
                  <a:pos x="T4" y="T5"/>
                </a:cxn>
                <a:cxn ang="0">
                  <a:pos x="T6" y="T7"/>
                </a:cxn>
                <a:cxn ang="0">
                  <a:pos x="T8" y="T9"/>
                </a:cxn>
              </a:cxnLst>
              <a:rect l="0" t="0" r="r" b="b"/>
              <a:pathLst>
                <a:path w="8" h="27">
                  <a:moveTo>
                    <a:pt x="4" y="0"/>
                  </a:moveTo>
                  <a:cubicBezTo>
                    <a:pt x="3" y="8"/>
                    <a:pt x="2" y="17"/>
                    <a:pt x="0" y="26"/>
                  </a:cubicBezTo>
                  <a:cubicBezTo>
                    <a:pt x="4" y="27"/>
                    <a:pt x="4" y="27"/>
                    <a:pt x="4" y="27"/>
                  </a:cubicBezTo>
                  <a:cubicBezTo>
                    <a:pt x="5" y="18"/>
                    <a:pt x="7" y="9"/>
                    <a:pt x="8" y="0"/>
                  </a:cubicBezTo>
                  <a:cubicBezTo>
                    <a:pt x="4" y="0"/>
                    <a:pt x="4" y="0"/>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5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12" y="3513"/>
              <a:ext cx="16" cy="97"/>
            </a:xfrm>
            <a:custGeom>
              <a:avLst/>
              <a:gdLst>
                <a:gd name="T0" fmla="*/ 7 w 10"/>
                <a:gd name="T1" fmla="*/ 0 h 27"/>
                <a:gd name="T2" fmla="*/ 0 w 10"/>
                <a:gd name="T3" fmla="*/ 26 h 27"/>
                <a:gd name="T4" fmla="*/ 4 w 10"/>
                <a:gd name="T5" fmla="*/ 27 h 27"/>
                <a:gd name="T6" fmla="*/ 10 w 10"/>
                <a:gd name="T7" fmla="*/ 1 h 27"/>
                <a:gd name="T8" fmla="*/ 7 w 10"/>
                <a:gd name="T9" fmla="*/ 0 h 27"/>
              </a:gdLst>
              <a:ahLst/>
              <a:cxnLst>
                <a:cxn ang="0">
                  <a:pos x="T0" y="T1"/>
                </a:cxn>
                <a:cxn ang="0">
                  <a:pos x="T2" y="T3"/>
                </a:cxn>
                <a:cxn ang="0">
                  <a:pos x="T4" y="T5"/>
                </a:cxn>
                <a:cxn ang="0">
                  <a:pos x="T6" y="T7"/>
                </a:cxn>
                <a:cxn ang="0">
                  <a:pos x="T8" y="T9"/>
                </a:cxn>
              </a:cxnLst>
              <a:rect l="0" t="0" r="r" b="b"/>
              <a:pathLst>
                <a:path w="10" h="27">
                  <a:moveTo>
                    <a:pt x="7" y="0"/>
                  </a:moveTo>
                  <a:cubicBezTo>
                    <a:pt x="5" y="8"/>
                    <a:pt x="3" y="17"/>
                    <a:pt x="0" y="26"/>
                  </a:cubicBezTo>
                  <a:cubicBezTo>
                    <a:pt x="4" y="27"/>
                    <a:pt x="4" y="27"/>
                    <a:pt x="4" y="27"/>
                  </a:cubicBezTo>
                  <a:cubicBezTo>
                    <a:pt x="6" y="18"/>
                    <a:pt x="8" y="9"/>
                    <a:pt x="10" y="1"/>
                  </a:cubicBezTo>
                  <a:cubicBezTo>
                    <a:pt x="7" y="0"/>
                    <a:pt x="7" y="0"/>
                    <a:pt x="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742" y="1530"/>
              <a:ext cx="38" cy="61"/>
            </a:xfrm>
            <a:custGeom>
              <a:avLst/>
              <a:gdLst>
                <a:gd name="T0" fmla="*/ 2 w 24"/>
                <a:gd name="T1" fmla="*/ 0 h 17"/>
                <a:gd name="T2" fmla="*/ 0 w 24"/>
                <a:gd name="T3" fmla="*/ 3 h 17"/>
                <a:gd name="T4" fmla="*/ 22 w 24"/>
                <a:gd name="T5" fmla="*/ 17 h 17"/>
                <a:gd name="T6" fmla="*/ 24 w 24"/>
                <a:gd name="T7" fmla="*/ 13 h 17"/>
                <a:gd name="T8" fmla="*/ 2 w 24"/>
                <a:gd name="T9" fmla="*/ 0 h 17"/>
              </a:gdLst>
              <a:ahLst/>
              <a:cxnLst>
                <a:cxn ang="0">
                  <a:pos x="T0" y="T1"/>
                </a:cxn>
                <a:cxn ang="0">
                  <a:pos x="T2" y="T3"/>
                </a:cxn>
                <a:cxn ang="0">
                  <a:pos x="T4" y="T5"/>
                </a:cxn>
                <a:cxn ang="0">
                  <a:pos x="T6" y="T7"/>
                </a:cxn>
                <a:cxn ang="0">
                  <a:pos x="T8" y="T9"/>
                </a:cxn>
              </a:cxnLst>
              <a:rect l="0" t="0" r="r" b="b"/>
              <a:pathLst>
                <a:path w="24" h="17">
                  <a:moveTo>
                    <a:pt x="2" y="0"/>
                  </a:moveTo>
                  <a:cubicBezTo>
                    <a:pt x="0" y="3"/>
                    <a:pt x="0" y="3"/>
                    <a:pt x="0" y="3"/>
                  </a:cubicBezTo>
                  <a:cubicBezTo>
                    <a:pt x="7" y="7"/>
                    <a:pt x="15" y="12"/>
                    <a:pt x="22" y="17"/>
                  </a:cubicBezTo>
                  <a:cubicBezTo>
                    <a:pt x="24" y="13"/>
                    <a:pt x="24" y="13"/>
                    <a:pt x="24" y="13"/>
                  </a:cubicBezTo>
                  <a:cubicBezTo>
                    <a:pt x="17" y="9"/>
                    <a:pt x="9" y="4"/>
                    <a:pt x="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39" y="3127"/>
              <a:ext cx="6" cy="100"/>
            </a:xfrm>
            <a:custGeom>
              <a:avLst/>
              <a:gdLst>
                <a:gd name="T0" fmla="*/ 4 w 4"/>
                <a:gd name="T1" fmla="*/ 0 h 28"/>
                <a:gd name="T2" fmla="*/ 1 w 4"/>
                <a:gd name="T3" fmla="*/ 0 h 28"/>
                <a:gd name="T4" fmla="*/ 1 w 4"/>
                <a:gd name="T5" fmla="*/ 1 h 28"/>
                <a:gd name="T6" fmla="*/ 0 w 4"/>
                <a:gd name="T7" fmla="*/ 28 h 28"/>
                <a:gd name="T8" fmla="*/ 4 w 4"/>
                <a:gd name="T9" fmla="*/ 28 h 28"/>
                <a:gd name="T10" fmla="*/ 4 w 4"/>
                <a:gd name="T11" fmla="*/ 1 h 28"/>
                <a:gd name="T12" fmla="*/ 4 w 4"/>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4" h="28">
                  <a:moveTo>
                    <a:pt x="4" y="0"/>
                  </a:moveTo>
                  <a:cubicBezTo>
                    <a:pt x="1" y="0"/>
                    <a:pt x="1" y="0"/>
                    <a:pt x="1" y="0"/>
                  </a:cubicBezTo>
                  <a:cubicBezTo>
                    <a:pt x="1" y="1"/>
                    <a:pt x="1" y="1"/>
                    <a:pt x="1" y="1"/>
                  </a:cubicBezTo>
                  <a:cubicBezTo>
                    <a:pt x="1" y="10"/>
                    <a:pt x="0" y="19"/>
                    <a:pt x="0" y="28"/>
                  </a:cubicBezTo>
                  <a:cubicBezTo>
                    <a:pt x="4" y="28"/>
                    <a:pt x="4" y="28"/>
                    <a:pt x="4" y="28"/>
                  </a:cubicBezTo>
                  <a:cubicBezTo>
                    <a:pt x="4" y="19"/>
                    <a:pt x="4" y="10"/>
                    <a:pt x="4" y="1"/>
                  </a:cubicBezTo>
                  <a:cubicBezTo>
                    <a:pt x="4" y="0"/>
                    <a:pt x="4" y="0"/>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935" y="1888"/>
              <a:ext cx="31" cy="82"/>
            </a:xfrm>
            <a:custGeom>
              <a:avLst/>
              <a:gdLst>
                <a:gd name="T0" fmla="*/ 2 w 20"/>
                <a:gd name="T1" fmla="*/ 0 h 23"/>
                <a:gd name="T2" fmla="*/ 0 w 20"/>
                <a:gd name="T3" fmla="*/ 3 h 23"/>
                <a:gd name="T4" fmla="*/ 17 w 20"/>
                <a:gd name="T5" fmla="*/ 23 h 23"/>
                <a:gd name="T6" fmla="*/ 20 w 20"/>
                <a:gd name="T7" fmla="*/ 20 h 23"/>
                <a:gd name="T8" fmla="*/ 2 w 20"/>
                <a:gd name="T9" fmla="*/ 0 h 23"/>
              </a:gdLst>
              <a:ahLst/>
              <a:cxnLst>
                <a:cxn ang="0">
                  <a:pos x="T0" y="T1"/>
                </a:cxn>
                <a:cxn ang="0">
                  <a:pos x="T2" y="T3"/>
                </a:cxn>
                <a:cxn ang="0">
                  <a:pos x="T4" y="T5"/>
                </a:cxn>
                <a:cxn ang="0">
                  <a:pos x="T6" y="T7"/>
                </a:cxn>
                <a:cxn ang="0">
                  <a:pos x="T8" y="T9"/>
                </a:cxn>
              </a:cxnLst>
              <a:rect l="0" t="0" r="r" b="b"/>
              <a:pathLst>
                <a:path w="20" h="23">
                  <a:moveTo>
                    <a:pt x="2" y="0"/>
                  </a:moveTo>
                  <a:cubicBezTo>
                    <a:pt x="0" y="3"/>
                    <a:pt x="0" y="3"/>
                    <a:pt x="0" y="3"/>
                  </a:cubicBezTo>
                  <a:cubicBezTo>
                    <a:pt x="6" y="9"/>
                    <a:pt x="11" y="16"/>
                    <a:pt x="17" y="23"/>
                  </a:cubicBezTo>
                  <a:cubicBezTo>
                    <a:pt x="20" y="20"/>
                    <a:pt x="20" y="20"/>
                    <a:pt x="20" y="20"/>
                  </a:cubicBezTo>
                  <a:cubicBezTo>
                    <a:pt x="14" y="13"/>
                    <a:pt x="8" y="6"/>
                    <a:pt x="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890" y="1634"/>
              <a:ext cx="38" cy="71"/>
            </a:xfrm>
            <a:custGeom>
              <a:avLst/>
              <a:gdLst>
                <a:gd name="T0" fmla="*/ 21 w 24"/>
                <a:gd name="T1" fmla="*/ 0 h 20"/>
                <a:gd name="T2" fmla="*/ 0 w 24"/>
                <a:gd name="T3" fmla="*/ 17 h 20"/>
                <a:gd name="T4" fmla="*/ 3 w 24"/>
                <a:gd name="T5" fmla="*/ 20 h 20"/>
                <a:gd name="T6" fmla="*/ 24 w 24"/>
                <a:gd name="T7" fmla="*/ 3 h 20"/>
                <a:gd name="T8" fmla="*/ 21 w 24"/>
                <a:gd name="T9" fmla="*/ 0 h 20"/>
              </a:gdLst>
              <a:ahLst/>
              <a:cxnLst>
                <a:cxn ang="0">
                  <a:pos x="T0" y="T1"/>
                </a:cxn>
                <a:cxn ang="0">
                  <a:pos x="T2" y="T3"/>
                </a:cxn>
                <a:cxn ang="0">
                  <a:pos x="T4" y="T5"/>
                </a:cxn>
                <a:cxn ang="0">
                  <a:pos x="T6" y="T7"/>
                </a:cxn>
                <a:cxn ang="0">
                  <a:pos x="T8" y="T9"/>
                </a:cxn>
              </a:cxnLst>
              <a:rect l="0" t="0" r="r" b="b"/>
              <a:pathLst>
                <a:path w="24" h="20">
                  <a:moveTo>
                    <a:pt x="21" y="0"/>
                  </a:moveTo>
                  <a:cubicBezTo>
                    <a:pt x="14" y="5"/>
                    <a:pt x="7" y="11"/>
                    <a:pt x="0" y="17"/>
                  </a:cubicBezTo>
                  <a:cubicBezTo>
                    <a:pt x="3" y="20"/>
                    <a:pt x="3" y="20"/>
                    <a:pt x="3" y="20"/>
                  </a:cubicBezTo>
                  <a:cubicBezTo>
                    <a:pt x="9" y="14"/>
                    <a:pt x="17" y="9"/>
                    <a:pt x="24" y="3"/>
                  </a:cubicBezTo>
                  <a:cubicBezTo>
                    <a:pt x="21" y="0"/>
                    <a:pt x="21" y="0"/>
                    <a:pt x="2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512" y="1333"/>
              <a:ext cx="41" cy="32"/>
            </a:xfrm>
            <a:custGeom>
              <a:avLst/>
              <a:gdLst>
                <a:gd name="T0" fmla="*/ 0 w 26"/>
                <a:gd name="T1" fmla="*/ 0 h 9"/>
                <a:gd name="T2" fmla="*/ 0 w 26"/>
                <a:gd name="T3" fmla="*/ 4 h 9"/>
                <a:gd name="T4" fmla="*/ 25 w 26"/>
                <a:gd name="T5" fmla="*/ 9 h 9"/>
                <a:gd name="T6" fmla="*/ 26 w 26"/>
                <a:gd name="T7" fmla="*/ 6 h 9"/>
                <a:gd name="T8" fmla="*/ 0 w 26"/>
                <a:gd name="T9" fmla="*/ 0 h 9"/>
              </a:gdLst>
              <a:ahLst/>
              <a:cxnLst>
                <a:cxn ang="0">
                  <a:pos x="T0" y="T1"/>
                </a:cxn>
                <a:cxn ang="0">
                  <a:pos x="T2" y="T3"/>
                </a:cxn>
                <a:cxn ang="0">
                  <a:pos x="T4" y="T5"/>
                </a:cxn>
                <a:cxn ang="0">
                  <a:pos x="T6" y="T7"/>
                </a:cxn>
                <a:cxn ang="0">
                  <a:pos x="T8" y="T9"/>
                </a:cxn>
              </a:cxnLst>
              <a:rect l="0" t="0" r="r" b="b"/>
              <a:pathLst>
                <a:path w="26" h="9">
                  <a:moveTo>
                    <a:pt x="0" y="0"/>
                  </a:moveTo>
                  <a:cubicBezTo>
                    <a:pt x="0" y="4"/>
                    <a:pt x="0" y="4"/>
                    <a:pt x="0" y="4"/>
                  </a:cubicBezTo>
                  <a:cubicBezTo>
                    <a:pt x="8" y="5"/>
                    <a:pt x="17" y="7"/>
                    <a:pt x="25" y="9"/>
                  </a:cubicBezTo>
                  <a:cubicBezTo>
                    <a:pt x="26" y="6"/>
                    <a:pt x="26" y="6"/>
                    <a:pt x="26" y="6"/>
                  </a:cubicBezTo>
                  <a:cubicBezTo>
                    <a:pt x="17" y="3"/>
                    <a:pt x="9" y="1"/>
                    <a:pt x="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184" y="1333"/>
              <a:ext cx="43" cy="36"/>
            </a:xfrm>
            <a:custGeom>
              <a:avLst/>
              <a:gdLst>
                <a:gd name="T0" fmla="*/ 26 w 27"/>
                <a:gd name="T1" fmla="*/ 0 h 10"/>
                <a:gd name="T2" fmla="*/ 0 w 27"/>
                <a:gd name="T3" fmla="*/ 6 h 10"/>
                <a:gd name="T4" fmla="*/ 1 w 27"/>
                <a:gd name="T5" fmla="*/ 10 h 10"/>
                <a:gd name="T6" fmla="*/ 27 w 27"/>
                <a:gd name="T7" fmla="*/ 4 h 10"/>
                <a:gd name="T8" fmla="*/ 26 w 27"/>
                <a:gd name="T9" fmla="*/ 0 h 10"/>
              </a:gdLst>
              <a:ahLst/>
              <a:cxnLst>
                <a:cxn ang="0">
                  <a:pos x="T0" y="T1"/>
                </a:cxn>
                <a:cxn ang="0">
                  <a:pos x="T2" y="T3"/>
                </a:cxn>
                <a:cxn ang="0">
                  <a:pos x="T4" y="T5"/>
                </a:cxn>
                <a:cxn ang="0">
                  <a:pos x="T6" y="T7"/>
                </a:cxn>
                <a:cxn ang="0">
                  <a:pos x="T8" y="T9"/>
                </a:cxn>
              </a:cxnLst>
              <a:rect l="0" t="0" r="r" b="b"/>
              <a:pathLst>
                <a:path w="27" h="10">
                  <a:moveTo>
                    <a:pt x="26" y="0"/>
                  </a:moveTo>
                  <a:cubicBezTo>
                    <a:pt x="17" y="2"/>
                    <a:pt x="9" y="4"/>
                    <a:pt x="0" y="6"/>
                  </a:cubicBezTo>
                  <a:cubicBezTo>
                    <a:pt x="1" y="10"/>
                    <a:pt x="1" y="10"/>
                    <a:pt x="1" y="10"/>
                  </a:cubicBezTo>
                  <a:cubicBezTo>
                    <a:pt x="9" y="8"/>
                    <a:pt x="18" y="6"/>
                    <a:pt x="27" y="4"/>
                  </a:cubicBez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106" y="1379"/>
              <a:ext cx="41" cy="43"/>
            </a:xfrm>
            <a:custGeom>
              <a:avLst/>
              <a:gdLst>
                <a:gd name="T0" fmla="*/ 25 w 26"/>
                <a:gd name="T1" fmla="*/ 0 h 12"/>
                <a:gd name="T2" fmla="*/ 0 w 26"/>
                <a:gd name="T3" fmla="*/ 9 h 12"/>
                <a:gd name="T4" fmla="*/ 1 w 26"/>
                <a:gd name="T5" fmla="*/ 12 h 12"/>
                <a:gd name="T6" fmla="*/ 26 w 26"/>
                <a:gd name="T7" fmla="*/ 4 h 12"/>
                <a:gd name="T8" fmla="*/ 25 w 26"/>
                <a:gd name="T9" fmla="*/ 0 h 12"/>
              </a:gdLst>
              <a:ahLst/>
              <a:cxnLst>
                <a:cxn ang="0">
                  <a:pos x="T0" y="T1"/>
                </a:cxn>
                <a:cxn ang="0">
                  <a:pos x="T2" y="T3"/>
                </a:cxn>
                <a:cxn ang="0">
                  <a:pos x="T4" y="T5"/>
                </a:cxn>
                <a:cxn ang="0">
                  <a:pos x="T6" y="T7"/>
                </a:cxn>
                <a:cxn ang="0">
                  <a:pos x="T8" y="T9"/>
                </a:cxn>
              </a:cxnLst>
              <a:rect l="0" t="0" r="r" b="b"/>
              <a:pathLst>
                <a:path w="26" h="12">
                  <a:moveTo>
                    <a:pt x="25" y="0"/>
                  </a:moveTo>
                  <a:cubicBezTo>
                    <a:pt x="16" y="3"/>
                    <a:pt x="8" y="6"/>
                    <a:pt x="0" y="9"/>
                  </a:cubicBezTo>
                  <a:cubicBezTo>
                    <a:pt x="1" y="12"/>
                    <a:pt x="1" y="12"/>
                    <a:pt x="1" y="12"/>
                  </a:cubicBezTo>
                  <a:cubicBezTo>
                    <a:pt x="9" y="9"/>
                    <a:pt x="17" y="6"/>
                    <a:pt x="26" y="4"/>
                  </a:cubicBezTo>
                  <a:cubicBezTo>
                    <a:pt x="25" y="0"/>
                    <a:pt x="25" y="0"/>
                    <a:pt x="2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590" y="1379"/>
              <a:ext cx="41" cy="43"/>
            </a:xfrm>
            <a:custGeom>
              <a:avLst/>
              <a:gdLst>
                <a:gd name="T0" fmla="*/ 1 w 26"/>
                <a:gd name="T1" fmla="*/ 0 h 12"/>
                <a:gd name="T2" fmla="*/ 0 w 26"/>
                <a:gd name="T3" fmla="*/ 3 h 12"/>
                <a:gd name="T4" fmla="*/ 25 w 26"/>
                <a:gd name="T5" fmla="*/ 12 h 12"/>
                <a:gd name="T6" fmla="*/ 26 w 26"/>
                <a:gd name="T7" fmla="*/ 8 h 12"/>
                <a:gd name="T8" fmla="*/ 1 w 26"/>
                <a:gd name="T9" fmla="*/ 0 h 12"/>
              </a:gdLst>
              <a:ahLst/>
              <a:cxnLst>
                <a:cxn ang="0">
                  <a:pos x="T0" y="T1"/>
                </a:cxn>
                <a:cxn ang="0">
                  <a:pos x="T2" y="T3"/>
                </a:cxn>
                <a:cxn ang="0">
                  <a:pos x="T4" y="T5"/>
                </a:cxn>
                <a:cxn ang="0">
                  <a:pos x="T6" y="T7"/>
                </a:cxn>
                <a:cxn ang="0">
                  <a:pos x="T8" y="T9"/>
                </a:cxn>
              </a:cxnLst>
              <a:rect l="0" t="0" r="r" b="b"/>
              <a:pathLst>
                <a:path w="26" h="12">
                  <a:moveTo>
                    <a:pt x="1" y="0"/>
                  </a:moveTo>
                  <a:cubicBezTo>
                    <a:pt x="0" y="3"/>
                    <a:pt x="0" y="3"/>
                    <a:pt x="0" y="3"/>
                  </a:cubicBezTo>
                  <a:cubicBezTo>
                    <a:pt x="9" y="6"/>
                    <a:pt x="17" y="9"/>
                    <a:pt x="25" y="12"/>
                  </a:cubicBezTo>
                  <a:cubicBezTo>
                    <a:pt x="26" y="8"/>
                    <a:pt x="26" y="8"/>
                    <a:pt x="26" y="8"/>
                  </a:cubicBezTo>
                  <a:cubicBezTo>
                    <a:pt x="18" y="5"/>
                    <a:pt x="10" y="2"/>
                    <a:pt x="1"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957" y="1530"/>
              <a:ext cx="39" cy="64"/>
            </a:xfrm>
            <a:custGeom>
              <a:avLst/>
              <a:gdLst>
                <a:gd name="T0" fmla="*/ 23 w 25"/>
                <a:gd name="T1" fmla="*/ 0 h 18"/>
                <a:gd name="T2" fmla="*/ 0 w 25"/>
                <a:gd name="T3" fmla="*/ 14 h 18"/>
                <a:gd name="T4" fmla="*/ 2 w 25"/>
                <a:gd name="T5" fmla="*/ 18 h 18"/>
                <a:gd name="T6" fmla="*/ 25 w 25"/>
                <a:gd name="T7" fmla="*/ 4 h 18"/>
                <a:gd name="T8" fmla="*/ 23 w 25"/>
                <a:gd name="T9" fmla="*/ 0 h 18"/>
              </a:gdLst>
              <a:ahLst/>
              <a:cxnLst>
                <a:cxn ang="0">
                  <a:pos x="T0" y="T1"/>
                </a:cxn>
                <a:cxn ang="0">
                  <a:pos x="T2" y="T3"/>
                </a:cxn>
                <a:cxn ang="0">
                  <a:pos x="T4" y="T5"/>
                </a:cxn>
                <a:cxn ang="0">
                  <a:pos x="T6" y="T7"/>
                </a:cxn>
                <a:cxn ang="0">
                  <a:pos x="T8" y="T9"/>
                </a:cxn>
              </a:cxnLst>
              <a:rect l="0" t="0" r="r" b="b"/>
              <a:pathLst>
                <a:path w="25" h="18">
                  <a:moveTo>
                    <a:pt x="23" y="0"/>
                  </a:moveTo>
                  <a:cubicBezTo>
                    <a:pt x="15" y="5"/>
                    <a:pt x="8" y="9"/>
                    <a:pt x="0" y="14"/>
                  </a:cubicBezTo>
                  <a:cubicBezTo>
                    <a:pt x="2" y="18"/>
                    <a:pt x="2" y="18"/>
                    <a:pt x="2" y="18"/>
                  </a:cubicBezTo>
                  <a:cubicBezTo>
                    <a:pt x="10" y="13"/>
                    <a:pt x="17" y="8"/>
                    <a:pt x="25" y="4"/>
                  </a:cubicBezTo>
                  <a:cubicBezTo>
                    <a:pt x="23" y="0"/>
                    <a:pt x="23" y="0"/>
                    <a:pt x="2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6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029" y="1447"/>
              <a:ext cx="41" cy="51"/>
            </a:xfrm>
            <a:custGeom>
              <a:avLst/>
              <a:gdLst>
                <a:gd name="T0" fmla="*/ 24 w 26"/>
                <a:gd name="T1" fmla="*/ 0 h 14"/>
                <a:gd name="T2" fmla="*/ 0 w 26"/>
                <a:gd name="T3" fmla="*/ 11 h 14"/>
                <a:gd name="T4" fmla="*/ 2 w 26"/>
                <a:gd name="T5" fmla="*/ 14 h 14"/>
                <a:gd name="T6" fmla="*/ 26 w 26"/>
                <a:gd name="T7" fmla="*/ 3 h 14"/>
                <a:gd name="T8" fmla="*/ 24 w 26"/>
                <a:gd name="T9" fmla="*/ 0 h 14"/>
              </a:gdLst>
              <a:ahLst/>
              <a:cxnLst>
                <a:cxn ang="0">
                  <a:pos x="T0" y="T1"/>
                </a:cxn>
                <a:cxn ang="0">
                  <a:pos x="T2" y="T3"/>
                </a:cxn>
                <a:cxn ang="0">
                  <a:pos x="T4" y="T5"/>
                </a:cxn>
                <a:cxn ang="0">
                  <a:pos x="T6" y="T7"/>
                </a:cxn>
                <a:cxn ang="0">
                  <a:pos x="T8" y="T9"/>
                </a:cxn>
              </a:cxnLst>
              <a:rect l="0" t="0" r="r" b="b"/>
              <a:pathLst>
                <a:path w="26" h="14">
                  <a:moveTo>
                    <a:pt x="24" y="0"/>
                  </a:moveTo>
                  <a:cubicBezTo>
                    <a:pt x="16" y="3"/>
                    <a:pt x="8" y="7"/>
                    <a:pt x="0" y="11"/>
                  </a:cubicBezTo>
                  <a:cubicBezTo>
                    <a:pt x="2" y="14"/>
                    <a:pt x="2" y="14"/>
                    <a:pt x="2" y="14"/>
                  </a:cubicBezTo>
                  <a:cubicBezTo>
                    <a:pt x="10" y="10"/>
                    <a:pt x="18" y="7"/>
                    <a:pt x="26" y="3"/>
                  </a:cubicBezTo>
                  <a:cubicBezTo>
                    <a:pt x="24" y="0"/>
                    <a:pt x="24" y="0"/>
                    <a:pt x="2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266" y="1308"/>
              <a:ext cx="41" cy="25"/>
            </a:xfrm>
            <a:custGeom>
              <a:avLst/>
              <a:gdLst>
                <a:gd name="T0" fmla="*/ 26 w 26"/>
                <a:gd name="T1" fmla="*/ 0 h 7"/>
                <a:gd name="T2" fmla="*/ 0 w 26"/>
                <a:gd name="T3" fmla="*/ 3 h 7"/>
                <a:gd name="T4" fmla="*/ 0 w 26"/>
                <a:gd name="T5" fmla="*/ 7 h 7"/>
                <a:gd name="T6" fmla="*/ 26 w 26"/>
                <a:gd name="T7" fmla="*/ 4 h 7"/>
                <a:gd name="T8" fmla="*/ 26 w 26"/>
                <a:gd name="T9" fmla="*/ 0 h 7"/>
              </a:gdLst>
              <a:ahLst/>
              <a:cxnLst>
                <a:cxn ang="0">
                  <a:pos x="T0" y="T1"/>
                </a:cxn>
                <a:cxn ang="0">
                  <a:pos x="T2" y="T3"/>
                </a:cxn>
                <a:cxn ang="0">
                  <a:pos x="T4" y="T5"/>
                </a:cxn>
                <a:cxn ang="0">
                  <a:pos x="T6" y="T7"/>
                </a:cxn>
                <a:cxn ang="0">
                  <a:pos x="T8" y="T9"/>
                </a:cxn>
              </a:cxnLst>
              <a:rect l="0" t="0" r="r" b="b"/>
              <a:pathLst>
                <a:path w="26" h="7">
                  <a:moveTo>
                    <a:pt x="26" y="0"/>
                  </a:moveTo>
                  <a:cubicBezTo>
                    <a:pt x="17" y="1"/>
                    <a:pt x="9" y="2"/>
                    <a:pt x="0" y="3"/>
                  </a:cubicBezTo>
                  <a:cubicBezTo>
                    <a:pt x="0" y="7"/>
                    <a:pt x="0" y="7"/>
                    <a:pt x="0" y="7"/>
                  </a:cubicBezTo>
                  <a:cubicBezTo>
                    <a:pt x="9" y="5"/>
                    <a:pt x="18" y="5"/>
                    <a:pt x="26" y="4"/>
                  </a:cubicBez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811" y="1634"/>
              <a:ext cx="36" cy="68"/>
            </a:xfrm>
            <a:custGeom>
              <a:avLst/>
              <a:gdLst>
                <a:gd name="T0" fmla="*/ 2 w 23"/>
                <a:gd name="T1" fmla="*/ 0 h 19"/>
                <a:gd name="T2" fmla="*/ 0 w 23"/>
                <a:gd name="T3" fmla="*/ 3 h 19"/>
                <a:gd name="T4" fmla="*/ 21 w 23"/>
                <a:gd name="T5" fmla="*/ 19 h 19"/>
                <a:gd name="T6" fmla="*/ 23 w 23"/>
                <a:gd name="T7" fmla="*/ 16 h 19"/>
                <a:gd name="T8" fmla="*/ 2 w 23"/>
                <a:gd name="T9" fmla="*/ 0 h 19"/>
              </a:gdLst>
              <a:ahLst/>
              <a:cxnLst>
                <a:cxn ang="0">
                  <a:pos x="T0" y="T1"/>
                </a:cxn>
                <a:cxn ang="0">
                  <a:pos x="T2" y="T3"/>
                </a:cxn>
                <a:cxn ang="0">
                  <a:pos x="T4" y="T5"/>
                </a:cxn>
                <a:cxn ang="0">
                  <a:pos x="T6" y="T7"/>
                </a:cxn>
                <a:cxn ang="0">
                  <a:pos x="T8" y="T9"/>
                </a:cxn>
              </a:cxnLst>
              <a:rect l="0" t="0" r="r" b="b"/>
              <a:pathLst>
                <a:path w="23" h="19">
                  <a:moveTo>
                    <a:pt x="2" y="0"/>
                  </a:moveTo>
                  <a:cubicBezTo>
                    <a:pt x="0" y="3"/>
                    <a:pt x="0" y="3"/>
                    <a:pt x="0" y="3"/>
                  </a:cubicBezTo>
                  <a:cubicBezTo>
                    <a:pt x="7" y="8"/>
                    <a:pt x="14" y="13"/>
                    <a:pt x="21" y="19"/>
                  </a:cubicBezTo>
                  <a:cubicBezTo>
                    <a:pt x="23" y="16"/>
                    <a:pt x="23" y="16"/>
                    <a:pt x="23" y="16"/>
                  </a:cubicBezTo>
                  <a:cubicBezTo>
                    <a:pt x="17" y="10"/>
                    <a:pt x="9" y="5"/>
                    <a:pt x="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987" y="2038"/>
              <a:ext cx="28" cy="86"/>
            </a:xfrm>
            <a:custGeom>
              <a:avLst/>
              <a:gdLst>
                <a:gd name="T0" fmla="*/ 3 w 18"/>
                <a:gd name="T1" fmla="*/ 0 h 24"/>
                <a:gd name="T2" fmla="*/ 0 w 18"/>
                <a:gd name="T3" fmla="*/ 2 h 24"/>
                <a:gd name="T4" fmla="*/ 15 w 18"/>
                <a:gd name="T5" fmla="*/ 24 h 24"/>
                <a:gd name="T6" fmla="*/ 18 w 18"/>
                <a:gd name="T7" fmla="*/ 22 h 24"/>
                <a:gd name="T8" fmla="*/ 3 w 18"/>
                <a:gd name="T9" fmla="*/ 0 h 24"/>
              </a:gdLst>
              <a:ahLst/>
              <a:cxnLst>
                <a:cxn ang="0">
                  <a:pos x="T0" y="T1"/>
                </a:cxn>
                <a:cxn ang="0">
                  <a:pos x="T2" y="T3"/>
                </a:cxn>
                <a:cxn ang="0">
                  <a:pos x="T4" y="T5"/>
                </a:cxn>
                <a:cxn ang="0">
                  <a:pos x="T6" y="T7"/>
                </a:cxn>
                <a:cxn ang="0">
                  <a:pos x="T8" y="T9"/>
                </a:cxn>
              </a:cxnLst>
              <a:rect l="0" t="0" r="r" b="b"/>
              <a:pathLst>
                <a:path w="18" h="24">
                  <a:moveTo>
                    <a:pt x="3" y="0"/>
                  </a:moveTo>
                  <a:cubicBezTo>
                    <a:pt x="0" y="2"/>
                    <a:pt x="0" y="2"/>
                    <a:pt x="0" y="2"/>
                  </a:cubicBezTo>
                  <a:cubicBezTo>
                    <a:pt x="5" y="9"/>
                    <a:pt x="10" y="16"/>
                    <a:pt x="15" y="24"/>
                  </a:cubicBezTo>
                  <a:cubicBezTo>
                    <a:pt x="18" y="22"/>
                    <a:pt x="18" y="22"/>
                    <a:pt x="18" y="22"/>
                  </a:cubicBezTo>
                  <a:cubicBezTo>
                    <a:pt x="14" y="14"/>
                    <a:pt x="8" y="7"/>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070" y="2371"/>
              <a:ext cx="22" cy="93"/>
            </a:xfrm>
            <a:custGeom>
              <a:avLst/>
              <a:gdLst>
                <a:gd name="T0" fmla="*/ 4 w 14"/>
                <a:gd name="T1" fmla="*/ 0 h 26"/>
                <a:gd name="T2" fmla="*/ 0 w 14"/>
                <a:gd name="T3" fmla="*/ 1 h 26"/>
                <a:gd name="T4" fmla="*/ 11 w 14"/>
                <a:gd name="T5" fmla="*/ 26 h 26"/>
                <a:gd name="T6" fmla="*/ 14 w 14"/>
                <a:gd name="T7" fmla="*/ 25 h 26"/>
                <a:gd name="T8" fmla="*/ 4 w 14"/>
                <a:gd name="T9" fmla="*/ 0 h 26"/>
              </a:gdLst>
              <a:ahLst/>
              <a:cxnLst>
                <a:cxn ang="0">
                  <a:pos x="T0" y="T1"/>
                </a:cxn>
                <a:cxn ang="0">
                  <a:pos x="T2" y="T3"/>
                </a:cxn>
                <a:cxn ang="0">
                  <a:pos x="T4" y="T5"/>
                </a:cxn>
                <a:cxn ang="0">
                  <a:pos x="T6" y="T7"/>
                </a:cxn>
                <a:cxn ang="0">
                  <a:pos x="T8" y="T9"/>
                </a:cxn>
              </a:cxnLst>
              <a:rect l="0" t="0" r="r" b="b"/>
              <a:pathLst>
                <a:path w="14" h="26">
                  <a:moveTo>
                    <a:pt x="4" y="0"/>
                  </a:moveTo>
                  <a:cubicBezTo>
                    <a:pt x="0" y="1"/>
                    <a:pt x="0" y="1"/>
                    <a:pt x="0" y="1"/>
                  </a:cubicBezTo>
                  <a:cubicBezTo>
                    <a:pt x="4" y="10"/>
                    <a:pt x="7" y="18"/>
                    <a:pt x="11" y="26"/>
                  </a:cubicBezTo>
                  <a:cubicBezTo>
                    <a:pt x="14" y="25"/>
                    <a:pt x="14" y="25"/>
                    <a:pt x="14" y="25"/>
                  </a:cubicBezTo>
                  <a:cubicBezTo>
                    <a:pt x="11" y="16"/>
                    <a:pt x="7" y="8"/>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876" y="1752"/>
              <a:ext cx="34" cy="75"/>
            </a:xfrm>
            <a:custGeom>
              <a:avLst/>
              <a:gdLst>
                <a:gd name="T0" fmla="*/ 3 w 22"/>
                <a:gd name="T1" fmla="*/ 0 h 21"/>
                <a:gd name="T2" fmla="*/ 0 w 22"/>
                <a:gd name="T3" fmla="*/ 3 h 21"/>
                <a:gd name="T4" fmla="*/ 19 w 22"/>
                <a:gd name="T5" fmla="*/ 21 h 21"/>
                <a:gd name="T6" fmla="*/ 22 w 22"/>
                <a:gd name="T7" fmla="*/ 18 h 21"/>
                <a:gd name="T8" fmla="*/ 3 w 22"/>
                <a:gd name="T9" fmla="*/ 0 h 21"/>
              </a:gdLst>
              <a:ahLst/>
              <a:cxnLst>
                <a:cxn ang="0">
                  <a:pos x="T0" y="T1"/>
                </a:cxn>
                <a:cxn ang="0">
                  <a:pos x="T2" y="T3"/>
                </a:cxn>
                <a:cxn ang="0">
                  <a:pos x="T4" y="T5"/>
                </a:cxn>
                <a:cxn ang="0">
                  <a:pos x="T6" y="T7"/>
                </a:cxn>
                <a:cxn ang="0">
                  <a:pos x="T8" y="T9"/>
                </a:cxn>
              </a:cxnLst>
              <a:rect l="0" t="0" r="r" b="b"/>
              <a:pathLst>
                <a:path w="22" h="21">
                  <a:moveTo>
                    <a:pt x="3" y="0"/>
                  </a:moveTo>
                  <a:cubicBezTo>
                    <a:pt x="0" y="3"/>
                    <a:pt x="0" y="3"/>
                    <a:pt x="0" y="3"/>
                  </a:cubicBezTo>
                  <a:cubicBezTo>
                    <a:pt x="7" y="9"/>
                    <a:pt x="13" y="15"/>
                    <a:pt x="19" y="21"/>
                  </a:cubicBezTo>
                  <a:cubicBezTo>
                    <a:pt x="22" y="18"/>
                    <a:pt x="22" y="18"/>
                    <a:pt x="22" y="18"/>
                  </a:cubicBezTo>
                  <a:cubicBezTo>
                    <a:pt x="16" y="12"/>
                    <a:pt x="9" y="6"/>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087" y="3700"/>
              <a:ext cx="19" cy="96"/>
            </a:xfrm>
            <a:custGeom>
              <a:avLst/>
              <a:gdLst>
                <a:gd name="T0" fmla="*/ 9 w 12"/>
                <a:gd name="T1" fmla="*/ 0 h 27"/>
                <a:gd name="T2" fmla="*/ 0 w 12"/>
                <a:gd name="T3" fmla="*/ 25 h 27"/>
                <a:gd name="T4" fmla="*/ 3 w 12"/>
                <a:gd name="T5" fmla="*/ 27 h 27"/>
                <a:gd name="T6" fmla="*/ 12 w 12"/>
                <a:gd name="T7" fmla="*/ 1 h 27"/>
                <a:gd name="T8" fmla="*/ 9 w 12"/>
                <a:gd name="T9" fmla="*/ 0 h 27"/>
              </a:gdLst>
              <a:ahLst/>
              <a:cxnLst>
                <a:cxn ang="0">
                  <a:pos x="T0" y="T1"/>
                </a:cxn>
                <a:cxn ang="0">
                  <a:pos x="T2" y="T3"/>
                </a:cxn>
                <a:cxn ang="0">
                  <a:pos x="T4" y="T5"/>
                </a:cxn>
                <a:cxn ang="0">
                  <a:pos x="T6" y="T7"/>
                </a:cxn>
                <a:cxn ang="0">
                  <a:pos x="T8" y="T9"/>
                </a:cxn>
              </a:cxnLst>
              <a:rect l="0" t="0" r="r" b="b"/>
              <a:pathLst>
                <a:path w="12" h="27">
                  <a:moveTo>
                    <a:pt x="9" y="0"/>
                  </a:moveTo>
                  <a:cubicBezTo>
                    <a:pt x="6" y="8"/>
                    <a:pt x="3" y="17"/>
                    <a:pt x="0" y="25"/>
                  </a:cubicBezTo>
                  <a:cubicBezTo>
                    <a:pt x="3" y="27"/>
                    <a:pt x="3" y="27"/>
                    <a:pt x="3" y="27"/>
                  </a:cubicBezTo>
                  <a:cubicBezTo>
                    <a:pt x="7" y="18"/>
                    <a:pt x="10" y="10"/>
                    <a:pt x="12" y="1"/>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94" y="3130"/>
              <a:ext cx="8" cy="97"/>
            </a:xfrm>
            <a:custGeom>
              <a:avLst/>
              <a:gdLst>
                <a:gd name="T0" fmla="*/ 4 w 5"/>
                <a:gd name="T1" fmla="*/ 0 h 27"/>
                <a:gd name="T2" fmla="*/ 0 w 5"/>
                <a:gd name="T3" fmla="*/ 0 h 27"/>
                <a:gd name="T4" fmla="*/ 1 w 5"/>
                <a:gd name="T5" fmla="*/ 27 h 27"/>
                <a:gd name="T6" fmla="*/ 5 w 5"/>
                <a:gd name="T7" fmla="*/ 27 h 27"/>
                <a:gd name="T8" fmla="*/ 4 w 5"/>
                <a:gd name="T9" fmla="*/ 0 h 27"/>
              </a:gdLst>
              <a:ahLst/>
              <a:cxnLst>
                <a:cxn ang="0">
                  <a:pos x="T0" y="T1"/>
                </a:cxn>
                <a:cxn ang="0">
                  <a:pos x="T2" y="T3"/>
                </a:cxn>
                <a:cxn ang="0">
                  <a:pos x="T4" y="T5"/>
                </a:cxn>
                <a:cxn ang="0">
                  <a:pos x="T6" y="T7"/>
                </a:cxn>
                <a:cxn ang="0">
                  <a:pos x="T8" y="T9"/>
                </a:cxn>
              </a:cxnLst>
              <a:rect l="0" t="0" r="r" b="b"/>
              <a:pathLst>
                <a:path w="5" h="27">
                  <a:moveTo>
                    <a:pt x="4" y="0"/>
                  </a:moveTo>
                  <a:cubicBezTo>
                    <a:pt x="0" y="0"/>
                    <a:pt x="0" y="0"/>
                    <a:pt x="0" y="0"/>
                  </a:cubicBezTo>
                  <a:cubicBezTo>
                    <a:pt x="0" y="9"/>
                    <a:pt x="1" y="18"/>
                    <a:pt x="1" y="27"/>
                  </a:cubicBezTo>
                  <a:cubicBezTo>
                    <a:pt x="5" y="27"/>
                    <a:pt x="5" y="27"/>
                    <a:pt x="5" y="27"/>
                  </a:cubicBezTo>
                  <a:cubicBezTo>
                    <a:pt x="4" y="18"/>
                    <a:pt x="4" y="9"/>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22" y="2557"/>
              <a:ext cx="17" cy="97"/>
            </a:xfrm>
            <a:custGeom>
              <a:avLst/>
              <a:gdLst>
                <a:gd name="T0" fmla="*/ 7 w 11"/>
                <a:gd name="T1" fmla="*/ 0 h 27"/>
                <a:gd name="T2" fmla="*/ 0 w 11"/>
                <a:gd name="T3" fmla="*/ 26 h 27"/>
                <a:gd name="T4" fmla="*/ 3 w 11"/>
                <a:gd name="T5" fmla="*/ 27 h 27"/>
                <a:gd name="T6" fmla="*/ 11 w 11"/>
                <a:gd name="T7" fmla="*/ 1 h 27"/>
                <a:gd name="T8" fmla="*/ 7 w 11"/>
                <a:gd name="T9" fmla="*/ 0 h 27"/>
              </a:gdLst>
              <a:ahLst/>
              <a:cxnLst>
                <a:cxn ang="0">
                  <a:pos x="T0" y="T1"/>
                </a:cxn>
                <a:cxn ang="0">
                  <a:pos x="T2" y="T3"/>
                </a:cxn>
                <a:cxn ang="0">
                  <a:pos x="T4" y="T5"/>
                </a:cxn>
                <a:cxn ang="0">
                  <a:pos x="T6" y="T7"/>
                </a:cxn>
                <a:cxn ang="0">
                  <a:pos x="T8" y="T9"/>
                </a:cxn>
              </a:cxnLst>
              <a:rect l="0" t="0" r="r" b="b"/>
              <a:pathLst>
                <a:path w="11" h="27">
                  <a:moveTo>
                    <a:pt x="7" y="0"/>
                  </a:moveTo>
                  <a:cubicBezTo>
                    <a:pt x="4" y="8"/>
                    <a:pt x="2" y="17"/>
                    <a:pt x="0" y="26"/>
                  </a:cubicBezTo>
                  <a:cubicBezTo>
                    <a:pt x="3" y="27"/>
                    <a:pt x="3" y="27"/>
                    <a:pt x="3" y="27"/>
                  </a:cubicBezTo>
                  <a:cubicBezTo>
                    <a:pt x="5" y="18"/>
                    <a:pt x="8" y="10"/>
                    <a:pt x="11" y="1"/>
                  </a:cubicBezTo>
                  <a:cubicBezTo>
                    <a:pt x="7" y="0"/>
                    <a:pt x="7" y="0"/>
                    <a:pt x="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05" y="2744"/>
              <a:ext cx="12" cy="100"/>
            </a:xfrm>
            <a:custGeom>
              <a:avLst/>
              <a:gdLst>
                <a:gd name="T0" fmla="*/ 4 w 8"/>
                <a:gd name="T1" fmla="*/ 0 h 28"/>
                <a:gd name="T2" fmla="*/ 0 w 8"/>
                <a:gd name="T3" fmla="*/ 27 h 28"/>
                <a:gd name="T4" fmla="*/ 3 w 8"/>
                <a:gd name="T5" fmla="*/ 28 h 28"/>
                <a:gd name="T6" fmla="*/ 8 w 8"/>
                <a:gd name="T7" fmla="*/ 1 h 28"/>
                <a:gd name="T8" fmla="*/ 4 w 8"/>
                <a:gd name="T9" fmla="*/ 0 h 28"/>
              </a:gdLst>
              <a:ahLst/>
              <a:cxnLst>
                <a:cxn ang="0">
                  <a:pos x="T0" y="T1"/>
                </a:cxn>
                <a:cxn ang="0">
                  <a:pos x="T2" y="T3"/>
                </a:cxn>
                <a:cxn ang="0">
                  <a:pos x="T4" y="T5"/>
                </a:cxn>
                <a:cxn ang="0">
                  <a:pos x="T6" y="T7"/>
                </a:cxn>
                <a:cxn ang="0">
                  <a:pos x="T8" y="T9"/>
                </a:cxn>
              </a:cxnLst>
              <a:rect l="0" t="0" r="r" b="b"/>
              <a:pathLst>
                <a:path w="8" h="28">
                  <a:moveTo>
                    <a:pt x="4" y="0"/>
                  </a:moveTo>
                  <a:cubicBezTo>
                    <a:pt x="3" y="9"/>
                    <a:pt x="1" y="18"/>
                    <a:pt x="0" y="27"/>
                  </a:cubicBezTo>
                  <a:cubicBezTo>
                    <a:pt x="3" y="28"/>
                    <a:pt x="3" y="28"/>
                    <a:pt x="3" y="28"/>
                  </a:cubicBezTo>
                  <a:cubicBezTo>
                    <a:pt x="5" y="19"/>
                    <a:pt x="6" y="10"/>
                    <a:pt x="8" y="1"/>
                  </a:cubicBezTo>
                  <a:cubicBezTo>
                    <a:pt x="4" y="0"/>
                    <a:pt x="4" y="0"/>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7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829" y="1755"/>
              <a:ext cx="34" cy="76"/>
            </a:xfrm>
            <a:custGeom>
              <a:avLst/>
              <a:gdLst>
                <a:gd name="T0" fmla="*/ 19 w 22"/>
                <a:gd name="T1" fmla="*/ 0 h 21"/>
                <a:gd name="T2" fmla="*/ 0 w 22"/>
                <a:gd name="T3" fmla="*/ 18 h 21"/>
                <a:gd name="T4" fmla="*/ 2 w 22"/>
                <a:gd name="T5" fmla="*/ 21 h 21"/>
                <a:gd name="T6" fmla="*/ 22 w 22"/>
                <a:gd name="T7" fmla="*/ 3 h 21"/>
                <a:gd name="T8" fmla="*/ 19 w 22"/>
                <a:gd name="T9" fmla="*/ 0 h 21"/>
              </a:gdLst>
              <a:ahLst/>
              <a:cxnLst>
                <a:cxn ang="0">
                  <a:pos x="T0" y="T1"/>
                </a:cxn>
                <a:cxn ang="0">
                  <a:pos x="T2" y="T3"/>
                </a:cxn>
                <a:cxn ang="0">
                  <a:pos x="T4" y="T5"/>
                </a:cxn>
                <a:cxn ang="0">
                  <a:pos x="T6" y="T7"/>
                </a:cxn>
                <a:cxn ang="0">
                  <a:pos x="T8" y="T9"/>
                </a:cxn>
              </a:cxnLst>
              <a:rect l="0" t="0" r="r" b="b"/>
              <a:pathLst>
                <a:path w="22" h="21">
                  <a:moveTo>
                    <a:pt x="19" y="0"/>
                  </a:moveTo>
                  <a:cubicBezTo>
                    <a:pt x="12" y="6"/>
                    <a:pt x="6" y="12"/>
                    <a:pt x="0" y="18"/>
                  </a:cubicBezTo>
                  <a:cubicBezTo>
                    <a:pt x="2" y="21"/>
                    <a:pt x="2" y="21"/>
                    <a:pt x="2" y="21"/>
                  </a:cubicBezTo>
                  <a:cubicBezTo>
                    <a:pt x="9" y="15"/>
                    <a:pt x="15" y="9"/>
                    <a:pt x="22" y="3"/>
                  </a:cubicBezTo>
                  <a:cubicBezTo>
                    <a:pt x="19" y="0"/>
                    <a:pt x="19" y="0"/>
                    <a:pt x="1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8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13" y="3513"/>
              <a:ext cx="14" cy="101"/>
            </a:xfrm>
            <a:custGeom>
              <a:avLst/>
              <a:gdLst>
                <a:gd name="T0" fmla="*/ 3 w 9"/>
                <a:gd name="T1" fmla="*/ 0 h 28"/>
                <a:gd name="T2" fmla="*/ 0 w 9"/>
                <a:gd name="T3" fmla="*/ 1 h 28"/>
                <a:gd name="T4" fmla="*/ 6 w 9"/>
                <a:gd name="T5" fmla="*/ 28 h 28"/>
                <a:gd name="T6" fmla="*/ 9 w 9"/>
                <a:gd name="T7" fmla="*/ 27 h 28"/>
                <a:gd name="T8" fmla="*/ 3 w 9"/>
                <a:gd name="T9" fmla="*/ 0 h 28"/>
              </a:gdLst>
              <a:ahLst/>
              <a:cxnLst>
                <a:cxn ang="0">
                  <a:pos x="T0" y="T1"/>
                </a:cxn>
                <a:cxn ang="0">
                  <a:pos x="T2" y="T3"/>
                </a:cxn>
                <a:cxn ang="0">
                  <a:pos x="T4" y="T5"/>
                </a:cxn>
                <a:cxn ang="0">
                  <a:pos x="T6" y="T7"/>
                </a:cxn>
                <a:cxn ang="0">
                  <a:pos x="T8" y="T9"/>
                </a:cxn>
              </a:cxnLst>
              <a:rect l="0" t="0" r="r" b="b"/>
              <a:pathLst>
                <a:path w="9" h="28">
                  <a:moveTo>
                    <a:pt x="3" y="0"/>
                  </a:moveTo>
                  <a:cubicBezTo>
                    <a:pt x="0" y="1"/>
                    <a:pt x="0" y="1"/>
                    <a:pt x="0" y="1"/>
                  </a:cubicBezTo>
                  <a:cubicBezTo>
                    <a:pt x="1" y="10"/>
                    <a:pt x="4" y="19"/>
                    <a:pt x="6" y="28"/>
                  </a:cubicBezTo>
                  <a:cubicBezTo>
                    <a:pt x="9" y="27"/>
                    <a:pt x="9" y="27"/>
                    <a:pt x="9" y="27"/>
                  </a:cubicBezTo>
                  <a:cubicBezTo>
                    <a:pt x="7" y="18"/>
                    <a:pt x="5" y="9"/>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8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98" y="3324"/>
              <a:ext cx="11" cy="96"/>
            </a:xfrm>
            <a:custGeom>
              <a:avLst/>
              <a:gdLst>
                <a:gd name="T0" fmla="*/ 4 w 7"/>
                <a:gd name="T1" fmla="*/ 0 h 27"/>
                <a:gd name="T2" fmla="*/ 0 w 7"/>
                <a:gd name="T3" fmla="*/ 1 h 27"/>
                <a:gd name="T4" fmla="*/ 4 w 7"/>
                <a:gd name="T5" fmla="*/ 27 h 27"/>
                <a:gd name="T6" fmla="*/ 7 w 7"/>
                <a:gd name="T7" fmla="*/ 27 h 27"/>
                <a:gd name="T8" fmla="*/ 4 w 7"/>
                <a:gd name="T9" fmla="*/ 0 h 27"/>
              </a:gdLst>
              <a:ahLst/>
              <a:cxnLst>
                <a:cxn ang="0">
                  <a:pos x="T0" y="T1"/>
                </a:cxn>
                <a:cxn ang="0">
                  <a:pos x="T2" y="T3"/>
                </a:cxn>
                <a:cxn ang="0">
                  <a:pos x="T4" y="T5"/>
                </a:cxn>
                <a:cxn ang="0">
                  <a:pos x="T6" y="T7"/>
                </a:cxn>
                <a:cxn ang="0">
                  <a:pos x="T8" y="T9"/>
                </a:cxn>
              </a:cxnLst>
              <a:rect l="0" t="0" r="r" b="b"/>
              <a:pathLst>
                <a:path w="7" h="27">
                  <a:moveTo>
                    <a:pt x="4" y="0"/>
                  </a:moveTo>
                  <a:cubicBezTo>
                    <a:pt x="0" y="1"/>
                    <a:pt x="0" y="1"/>
                    <a:pt x="0" y="1"/>
                  </a:cubicBezTo>
                  <a:cubicBezTo>
                    <a:pt x="1" y="10"/>
                    <a:pt x="2" y="19"/>
                    <a:pt x="4" y="27"/>
                  </a:cubicBezTo>
                  <a:cubicBezTo>
                    <a:pt x="7" y="27"/>
                    <a:pt x="7" y="27"/>
                    <a:pt x="7" y="27"/>
                  </a:cubicBezTo>
                  <a:cubicBezTo>
                    <a:pt x="6" y="18"/>
                    <a:pt x="5" y="9"/>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8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95" y="2937"/>
              <a:ext cx="10" cy="97"/>
            </a:xfrm>
            <a:custGeom>
              <a:avLst/>
              <a:gdLst>
                <a:gd name="T0" fmla="*/ 2 w 6"/>
                <a:gd name="T1" fmla="*/ 0 h 27"/>
                <a:gd name="T2" fmla="*/ 0 w 6"/>
                <a:gd name="T3" fmla="*/ 27 h 27"/>
                <a:gd name="T4" fmla="*/ 4 w 6"/>
                <a:gd name="T5" fmla="*/ 27 h 27"/>
                <a:gd name="T6" fmla="*/ 6 w 6"/>
                <a:gd name="T7" fmla="*/ 0 h 27"/>
                <a:gd name="T8" fmla="*/ 2 w 6"/>
                <a:gd name="T9" fmla="*/ 0 h 27"/>
              </a:gdLst>
              <a:ahLst/>
              <a:cxnLst>
                <a:cxn ang="0">
                  <a:pos x="T0" y="T1"/>
                </a:cxn>
                <a:cxn ang="0">
                  <a:pos x="T2" y="T3"/>
                </a:cxn>
                <a:cxn ang="0">
                  <a:pos x="T4" y="T5"/>
                </a:cxn>
                <a:cxn ang="0">
                  <a:pos x="T6" y="T7"/>
                </a:cxn>
                <a:cxn ang="0">
                  <a:pos x="T8" y="T9"/>
                </a:cxn>
              </a:cxnLst>
              <a:rect l="0" t="0" r="r" b="b"/>
              <a:pathLst>
                <a:path w="6" h="27">
                  <a:moveTo>
                    <a:pt x="2" y="0"/>
                  </a:moveTo>
                  <a:cubicBezTo>
                    <a:pt x="1" y="9"/>
                    <a:pt x="1" y="18"/>
                    <a:pt x="0" y="27"/>
                  </a:cubicBezTo>
                  <a:cubicBezTo>
                    <a:pt x="4" y="27"/>
                    <a:pt x="4" y="27"/>
                    <a:pt x="4" y="27"/>
                  </a:cubicBezTo>
                  <a:cubicBezTo>
                    <a:pt x="4" y="18"/>
                    <a:pt x="5" y="9"/>
                    <a:pt x="6"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8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772" y="1891"/>
              <a:ext cx="32" cy="83"/>
            </a:xfrm>
            <a:custGeom>
              <a:avLst/>
              <a:gdLst>
                <a:gd name="T0" fmla="*/ 17 w 20"/>
                <a:gd name="T1" fmla="*/ 0 h 23"/>
                <a:gd name="T2" fmla="*/ 0 w 20"/>
                <a:gd name="T3" fmla="*/ 20 h 23"/>
                <a:gd name="T4" fmla="*/ 3 w 20"/>
                <a:gd name="T5" fmla="*/ 23 h 23"/>
                <a:gd name="T6" fmla="*/ 20 w 20"/>
                <a:gd name="T7" fmla="*/ 2 h 23"/>
                <a:gd name="T8" fmla="*/ 17 w 20"/>
                <a:gd name="T9" fmla="*/ 0 h 23"/>
              </a:gdLst>
              <a:ahLst/>
              <a:cxnLst>
                <a:cxn ang="0">
                  <a:pos x="T0" y="T1"/>
                </a:cxn>
                <a:cxn ang="0">
                  <a:pos x="T2" y="T3"/>
                </a:cxn>
                <a:cxn ang="0">
                  <a:pos x="T4" y="T5"/>
                </a:cxn>
                <a:cxn ang="0">
                  <a:pos x="T6" y="T7"/>
                </a:cxn>
                <a:cxn ang="0">
                  <a:pos x="T8" y="T9"/>
                </a:cxn>
              </a:cxnLst>
              <a:rect l="0" t="0" r="r" b="b"/>
              <a:pathLst>
                <a:path w="20" h="23">
                  <a:moveTo>
                    <a:pt x="17" y="0"/>
                  </a:moveTo>
                  <a:cubicBezTo>
                    <a:pt x="11" y="6"/>
                    <a:pt x="6" y="13"/>
                    <a:pt x="0" y="20"/>
                  </a:cubicBezTo>
                  <a:cubicBezTo>
                    <a:pt x="3" y="23"/>
                    <a:pt x="3" y="23"/>
                    <a:pt x="3" y="23"/>
                  </a:cubicBezTo>
                  <a:cubicBezTo>
                    <a:pt x="8" y="16"/>
                    <a:pt x="14" y="9"/>
                    <a:pt x="20" y="2"/>
                  </a:cubicBezTo>
                  <a:cubicBezTo>
                    <a:pt x="17" y="0"/>
                    <a:pt x="17" y="0"/>
                    <a:pt x="1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8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724" y="2042"/>
              <a:ext cx="28" cy="86"/>
            </a:xfrm>
            <a:custGeom>
              <a:avLst/>
              <a:gdLst>
                <a:gd name="T0" fmla="*/ 15 w 18"/>
                <a:gd name="T1" fmla="*/ 0 h 24"/>
                <a:gd name="T2" fmla="*/ 0 w 18"/>
                <a:gd name="T3" fmla="*/ 22 h 24"/>
                <a:gd name="T4" fmla="*/ 3 w 18"/>
                <a:gd name="T5" fmla="*/ 24 h 24"/>
                <a:gd name="T6" fmla="*/ 18 w 18"/>
                <a:gd name="T7" fmla="*/ 2 h 24"/>
                <a:gd name="T8" fmla="*/ 15 w 18"/>
                <a:gd name="T9" fmla="*/ 0 h 24"/>
              </a:gdLst>
              <a:ahLst/>
              <a:cxnLst>
                <a:cxn ang="0">
                  <a:pos x="T0" y="T1"/>
                </a:cxn>
                <a:cxn ang="0">
                  <a:pos x="T2" y="T3"/>
                </a:cxn>
                <a:cxn ang="0">
                  <a:pos x="T4" y="T5"/>
                </a:cxn>
                <a:cxn ang="0">
                  <a:pos x="T6" y="T7"/>
                </a:cxn>
                <a:cxn ang="0">
                  <a:pos x="T8" y="T9"/>
                </a:cxn>
              </a:cxnLst>
              <a:rect l="0" t="0" r="r" b="b"/>
              <a:pathLst>
                <a:path w="18" h="24">
                  <a:moveTo>
                    <a:pt x="15" y="0"/>
                  </a:moveTo>
                  <a:cubicBezTo>
                    <a:pt x="10" y="7"/>
                    <a:pt x="4" y="14"/>
                    <a:pt x="0" y="22"/>
                  </a:cubicBezTo>
                  <a:cubicBezTo>
                    <a:pt x="3" y="24"/>
                    <a:pt x="3" y="24"/>
                    <a:pt x="3" y="24"/>
                  </a:cubicBezTo>
                  <a:cubicBezTo>
                    <a:pt x="8" y="17"/>
                    <a:pt x="13" y="9"/>
                    <a:pt x="18" y="2"/>
                  </a:cubicBezTo>
                  <a:cubicBezTo>
                    <a:pt x="15" y="0"/>
                    <a:pt x="15" y="0"/>
                    <a:pt x="1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8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47" y="2375"/>
              <a:ext cx="22" cy="96"/>
            </a:xfrm>
            <a:custGeom>
              <a:avLst/>
              <a:gdLst>
                <a:gd name="T0" fmla="*/ 10 w 14"/>
                <a:gd name="T1" fmla="*/ 0 h 27"/>
                <a:gd name="T2" fmla="*/ 0 w 14"/>
                <a:gd name="T3" fmla="*/ 25 h 27"/>
                <a:gd name="T4" fmla="*/ 4 w 14"/>
                <a:gd name="T5" fmla="*/ 27 h 27"/>
                <a:gd name="T6" fmla="*/ 14 w 14"/>
                <a:gd name="T7" fmla="*/ 2 h 27"/>
                <a:gd name="T8" fmla="*/ 10 w 14"/>
                <a:gd name="T9" fmla="*/ 0 h 27"/>
              </a:gdLst>
              <a:ahLst/>
              <a:cxnLst>
                <a:cxn ang="0">
                  <a:pos x="T0" y="T1"/>
                </a:cxn>
                <a:cxn ang="0">
                  <a:pos x="T2" y="T3"/>
                </a:cxn>
                <a:cxn ang="0">
                  <a:pos x="T4" y="T5"/>
                </a:cxn>
                <a:cxn ang="0">
                  <a:pos x="T6" y="T7"/>
                </a:cxn>
                <a:cxn ang="0">
                  <a:pos x="T8" y="T9"/>
                </a:cxn>
              </a:cxnLst>
              <a:rect l="0" t="0" r="r" b="b"/>
              <a:pathLst>
                <a:path w="14" h="27">
                  <a:moveTo>
                    <a:pt x="10" y="0"/>
                  </a:moveTo>
                  <a:cubicBezTo>
                    <a:pt x="7" y="8"/>
                    <a:pt x="3" y="17"/>
                    <a:pt x="0" y="25"/>
                  </a:cubicBezTo>
                  <a:cubicBezTo>
                    <a:pt x="4" y="27"/>
                    <a:pt x="4" y="27"/>
                    <a:pt x="4" y="27"/>
                  </a:cubicBezTo>
                  <a:cubicBezTo>
                    <a:pt x="7" y="18"/>
                    <a:pt x="10" y="10"/>
                    <a:pt x="14" y="2"/>
                  </a:cubicBez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8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33" y="3700"/>
              <a:ext cx="20" cy="96"/>
            </a:xfrm>
            <a:custGeom>
              <a:avLst/>
              <a:gdLst>
                <a:gd name="T0" fmla="*/ 4 w 13"/>
                <a:gd name="T1" fmla="*/ 0 h 27"/>
                <a:gd name="T2" fmla="*/ 0 w 13"/>
                <a:gd name="T3" fmla="*/ 2 h 27"/>
                <a:gd name="T4" fmla="*/ 9 w 13"/>
                <a:gd name="T5" fmla="*/ 27 h 27"/>
                <a:gd name="T6" fmla="*/ 13 w 13"/>
                <a:gd name="T7" fmla="*/ 26 h 27"/>
                <a:gd name="T8" fmla="*/ 4 w 13"/>
                <a:gd name="T9" fmla="*/ 0 h 27"/>
              </a:gdLst>
              <a:ahLst/>
              <a:cxnLst>
                <a:cxn ang="0">
                  <a:pos x="T0" y="T1"/>
                </a:cxn>
                <a:cxn ang="0">
                  <a:pos x="T2" y="T3"/>
                </a:cxn>
                <a:cxn ang="0">
                  <a:pos x="T4" y="T5"/>
                </a:cxn>
                <a:cxn ang="0">
                  <a:pos x="T6" y="T7"/>
                </a:cxn>
                <a:cxn ang="0">
                  <a:pos x="T8" y="T9"/>
                </a:cxn>
              </a:cxnLst>
              <a:rect l="0" t="0" r="r" b="b"/>
              <a:pathLst>
                <a:path w="13" h="27">
                  <a:moveTo>
                    <a:pt x="4" y="0"/>
                  </a:moveTo>
                  <a:cubicBezTo>
                    <a:pt x="0" y="2"/>
                    <a:pt x="0" y="2"/>
                    <a:pt x="0" y="2"/>
                  </a:cubicBezTo>
                  <a:cubicBezTo>
                    <a:pt x="3" y="10"/>
                    <a:pt x="6" y="19"/>
                    <a:pt x="9" y="27"/>
                  </a:cubicBezTo>
                  <a:cubicBezTo>
                    <a:pt x="13" y="26"/>
                    <a:pt x="13" y="26"/>
                    <a:pt x="13" y="26"/>
                  </a:cubicBezTo>
                  <a:cubicBezTo>
                    <a:pt x="10" y="17"/>
                    <a:pt x="7" y="9"/>
                    <a:pt x="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sp>
          <p:nvSpPr>
            <p:cNvPr id="8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81" y="2203"/>
              <a:ext cx="26" cy="93"/>
            </a:xfrm>
            <a:custGeom>
              <a:avLst/>
              <a:gdLst>
                <a:gd name="T0" fmla="*/ 13 w 16"/>
                <a:gd name="T1" fmla="*/ 0 h 26"/>
                <a:gd name="T2" fmla="*/ 0 w 16"/>
                <a:gd name="T3" fmla="*/ 24 h 26"/>
                <a:gd name="T4" fmla="*/ 3 w 16"/>
                <a:gd name="T5" fmla="*/ 26 h 26"/>
                <a:gd name="T6" fmla="*/ 16 w 16"/>
                <a:gd name="T7" fmla="*/ 2 h 26"/>
                <a:gd name="T8" fmla="*/ 13 w 16"/>
                <a:gd name="T9" fmla="*/ 0 h 26"/>
              </a:gdLst>
              <a:ahLst/>
              <a:cxnLst>
                <a:cxn ang="0">
                  <a:pos x="T0" y="T1"/>
                </a:cxn>
                <a:cxn ang="0">
                  <a:pos x="T2" y="T3"/>
                </a:cxn>
                <a:cxn ang="0">
                  <a:pos x="T4" y="T5"/>
                </a:cxn>
                <a:cxn ang="0">
                  <a:pos x="T6" y="T7"/>
                </a:cxn>
                <a:cxn ang="0">
                  <a:pos x="T8" y="T9"/>
                </a:cxn>
              </a:cxnLst>
              <a:rect l="0" t="0" r="r" b="b"/>
              <a:pathLst>
                <a:path w="16" h="26">
                  <a:moveTo>
                    <a:pt x="13" y="0"/>
                  </a:moveTo>
                  <a:cubicBezTo>
                    <a:pt x="8" y="8"/>
                    <a:pt x="4" y="16"/>
                    <a:pt x="0" y="24"/>
                  </a:cubicBezTo>
                  <a:cubicBezTo>
                    <a:pt x="3" y="26"/>
                    <a:pt x="3" y="26"/>
                    <a:pt x="3" y="26"/>
                  </a:cubicBezTo>
                  <a:cubicBezTo>
                    <a:pt x="7" y="18"/>
                    <a:pt x="11" y="10"/>
                    <a:pt x="16" y="2"/>
                  </a:cubicBez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6F8FB"/>
                </a:solidFill>
              </a:endParaRPr>
            </a:p>
          </p:txBody>
        </p:sp>
      </p:grpSp>
      <p:sp>
        <p:nvSpPr>
          <p:cNvPr id="88" name="Flying impression design ——飞印象设计是一家专业的广告设计制作工作室，专注于平面、OFFICE、摄影等业务，工作室成立于2016年，拥有高水平的设计团队，已经立足于市场，今后将输出更多精致作品。"/>
          <p:cNvSpPr/>
          <p:nvPr/>
        </p:nvSpPr>
        <p:spPr>
          <a:xfrm>
            <a:off x="4182621" y="2220035"/>
            <a:ext cx="554804" cy="554804"/>
          </a:xfrm>
          <a:prstGeom prst="ellipse">
            <a:avLst/>
          </a:prstGeom>
          <a:gradFill>
            <a:gsLst>
              <a:gs pos="0">
                <a:srgbClr val="FD0B0D"/>
              </a:gs>
              <a:gs pos="100000">
                <a:srgbClr val="274EB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A</a:t>
            </a:r>
            <a:endParaRPr lang="zh-CN" altLang="en-US" sz="14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89"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4936417" y="2222907"/>
            <a:ext cx="5273154" cy="650240"/>
          </a:xfrm>
          <a:prstGeom prst="rect">
            <a:avLst/>
          </a:prstGeom>
          <a:noFill/>
        </p:spPr>
        <p:txBody>
          <a:bodyPr wrap="square" rtlCol="0">
            <a:spAutoFit/>
          </a:bodyPr>
          <a:lstStyle/>
          <a:p>
            <a:pPr>
              <a:lnSpc>
                <a:spcPct val="130000"/>
              </a:lnSpc>
            </a:pPr>
            <a:r>
              <a:rPr lang="de-DE" altLang="zh-CN" sz="1400" dirty="0">
                <a:latin typeface="文泉驿微米黑" panose="020B0606030804020204" pitchFamily="34" charset="-122"/>
                <a:ea typeface="文泉驿微米黑" panose="020B0606030804020204" pitchFamily="34" charset="-122"/>
                <a:cs typeface="文泉驿微米黑" panose="020B0606030804020204" pitchFamily="34" charset="-122"/>
              </a:rPr>
              <a:t>Ease of remote access between floors. The opportunity to feel all the features of the product in the palm of your hand.</a:t>
            </a:r>
            <a:endParaRPr lang="de-DE" altLang="zh-CN" sz="1400"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90" name="Flying impression design ——飞印象设计是一家专业的广告设计制作工作室，专注于平面、OFFICE、摄影等业务，工作室成立于2016年，拥有高水平的设计团队，已经立足于市场，今后将输出更多精致作品。"/>
          <p:cNvSpPr/>
          <p:nvPr/>
        </p:nvSpPr>
        <p:spPr>
          <a:xfrm>
            <a:off x="4527908" y="3476412"/>
            <a:ext cx="554804" cy="554804"/>
          </a:xfrm>
          <a:prstGeom prst="ellipse">
            <a:avLst/>
          </a:prstGeom>
          <a:gradFill>
            <a:gsLst>
              <a:gs pos="0">
                <a:srgbClr val="FD0B0D"/>
              </a:gs>
              <a:gs pos="100000">
                <a:srgbClr val="274EB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B</a:t>
            </a:r>
            <a:endParaRPr lang="zh-CN" altLang="en-US" sz="14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91"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5281704" y="3479284"/>
            <a:ext cx="5273154" cy="650240"/>
          </a:xfrm>
          <a:prstGeom prst="rect">
            <a:avLst/>
          </a:prstGeom>
          <a:noFill/>
        </p:spPr>
        <p:txBody>
          <a:bodyPr wrap="square" rtlCol="0">
            <a:spAutoFit/>
          </a:bodyPr>
          <a:lstStyle/>
          <a:p>
            <a:pPr>
              <a:lnSpc>
                <a:spcPct val="130000"/>
              </a:lnSpc>
            </a:pPr>
            <a:r>
              <a:rPr lang="de-DE" altLang="zh-CN" sz="1400" dirty="0">
                <a:latin typeface="文泉驿微米黑" panose="020B0606030804020204" pitchFamily="34" charset="-122"/>
                <a:ea typeface="文泉驿微米黑" panose="020B0606030804020204" pitchFamily="34" charset="-122"/>
                <a:cs typeface="文泉驿微米黑" panose="020B0606030804020204" pitchFamily="34" charset="-122"/>
              </a:rPr>
              <a:t>Music player and game service that provides free psychological affirmation </a:t>
            </a:r>
            <a:r>
              <a:rPr lang="de-DE" altLang="zh-CN" sz="1400" dirty="0">
                <a:solidFill>
                  <a:schemeClr val="accent2"/>
                </a:solidFill>
                <a:latin typeface="文泉驿微米黑" panose="020B0606030804020204" pitchFamily="34" charset="-122"/>
                <a:ea typeface="文泉驿微米黑" panose="020B0606030804020204" pitchFamily="34" charset="-122"/>
                <a:cs typeface="文泉驿微米黑" panose="020B0606030804020204" pitchFamily="34" charset="-122"/>
              </a:rPr>
              <a:t>(TIC TAC TOE)</a:t>
            </a:r>
            <a:r>
              <a:rPr lang="de-DE" altLang="zh-CN" sz="1400" dirty="0">
                <a:latin typeface="文泉驿微米黑" panose="020B0606030804020204" pitchFamily="34" charset="-122"/>
                <a:ea typeface="文泉驿微米黑" panose="020B0606030804020204" pitchFamily="34" charset="-122"/>
                <a:cs typeface="文泉驿微米黑" panose="020B0606030804020204" pitchFamily="34" charset="-122"/>
              </a:rPr>
              <a:t>.</a:t>
            </a:r>
            <a:endParaRPr lang="de-DE" altLang="zh-CN" sz="1400"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92" name="Flying impression design ——飞印象设计是一家专业的广告设计制作工作室，专注于平面、OFFICE、摄影等业务，工作室成立于2016年，拥有高水平的设计团队，已经立足于市场，今后将输出更多精致作品。"/>
          <p:cNvSpPr/>
          <p:nvPr/>
        </p:nvSpPr>
        <p:spPr>
          <a:xfrm>
            <a:off x="4182621" y="4732790"/>
            <a:ext cx="554804" cy="554804"/>
          </a:xfrm>
          <a:prstGeom prst="ellipse">
            <a:avLst/>
          </a:prstGeom>
          <a:gradFill>
            <a:gsLst>
              <a:gs pos="0">
                <a:srgbClr val="FD0B0D"/>
              </a:gs>
              <a:gs pos="100000">
                <a:srgbClr val="274EB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C</a:t>
            </a:r>
            <a:endParaRPr lang="zh-CN" altLang="en-US" sz="14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93"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4936417" y="4735662"/>
            <a:ext cx="5273154" cy="929640"/>
          </a:xfrm>
          <a:prstGeom prst="rect">
            <a:avLst/>
          </a:prstGeom>
          <a:noFill/>
        </p:spPr>
        <p:txBody>
          <a:bodyPr wrap="square" rtlCol="0">
            <a:spAutoFit/>
          </a:bodyPr>
          <a:lstStyle/>
          <a:p>
            <a:pPr algn="just">
              <a:lnSpc>
                <a:spcPct val="130000"/>
              </a:lnSpc>
            </a:pPr>
            <a:r>
              <a:rPr lang="tr-TR" altLang="de-DE" sz="1400" dirty="0">
                <a:latin typeface="文泉驿微米黑" panose="020B0606030804020204" pitchFamily="34" charset="-122"/>
                <a:ea typeface="文泉驿微米黑" panose="020B0606030804020204" pitchFamily="34" charset="-122"/>
                <a:cs typeface="文泉驿微米黑" panose="020B0606030804020204" pitchFamily="34" charset="-122"/>
              </a:rPr>
              <a:t>Video product promotion with our principle based on the principle of </a:t>
            </a:r>
            <a:r>
              <a:rPr lang="tr-TR" altLang="de-DE" sz="1400" dirty="0">
                <a:gradFill>
                  <a:gsLst>
                    <a:gs pos="0">
                      <a:srgbClr val="7B32B2"/>
                    </a:gs>
                    <a:gs pos="100000">
                      <a:srgbClr val="401A5D"/>
                    </a:gs>
                  </a:gsLst>
                  <a:lin scaled="0"/>
                </a:gradFill>
                <a:latin typeface="文泉驿微米黑" panose="020B0606030804020204" pitchFamily="34" charset="-122"/>
                <a:ea typeface="文泉驿微米黑" panose="020B0606030804020204" pitchFamily="34" charset="-122"/>
                <a:cs typeface="文泉驿微米黑" panose="020B0606030804020204" pitchFamily="34" charset="-122"/>
              </a:rPr>
              <a:t>"Never lose contact with the user"</a:t>
            </a:r>
            <a:r>
              <a:rPr lang="tr-TR" altLang="de-DE" sz="1400" dirty="0">
                <a:latin typeface="文泉驿微米黑" panose="020B0606030804020204" pitchFamily="34" charset="-122"/>
                <a:ea typeface="文泉驿微米黑" panose="020B0606030804020204" pitchFamily="34" charset="-122"/>
                <a:cs typeface="文泉驿微米黑" panose="020B0606030804020204" pitchFamily="34" charset="-122"/>
              </a:rPr>
              <a:t>.Remote module connection controller.</a:t>
            </a:r>
            <a:endParaRPr lang="tr-TR" altLang="de-DE" sz="1400"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94" name="Flying impression design ——飞印象设计是一家专业的广告设计制作工作室，专注于平面、OFFICE、摄影等业务，工作室成立于2016年，拥有高水平的设计团队，已经立足于市场，今后将输出更多精致作品。"/>
          <p:cNvSpPr/>
          <p:nvPr/>
        </p:nvSpPr>
        <p:spPr>
          <a:xfrm>
            <a:off x="1855658" y="2896784"/>
            <a:ext cx="1707658" cy="1707658"/>
          </a:xfrm>
          <a:prstGeom prst="ellipse">
            <a:avLst/>
          </a:prstGeom>
          <a:gradFill>
            <a:gsLst>
              <a:gs pos="0">
                <a:srgbClr val="FD0B0D"/>
              </a:gs>
              <a:gs pos="100000">
                <a:srgbClr val="274EB9"/>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srgbClr val="F6F8FB"/>
              </a:solidFill>
              <a:latin typeface="Microsoft YaHei" panose="020B0503020204020204" pitchFamily="34" charset="-122"/>
              <a:ea typeface="Microsoft YaHei" panose="020B0503020204020204" pitchFamily="34" charset="-122"/>
            </a:endParaRPr>
          </a:p>
        </p:txBody>
      </p:sp>
      <p:sp>
        <p:nvSpPr>
          <p:cNvPr id="95" name="Flying impression design ——飞印象设计是一家专业的广告设计制作工作室，专注于平面、OFFICE、摄影等业务，工作室成立于2016年，拥有高水平的设计团队，已经立足于市场，今后将输出更多精致作品。"/>
          <p:cNvSpPr/>
          <p:nvPr/>
        </p:nvSpPr>
        <p:spPr>
          <a:xfrm>
            <a:off x="2260676" y="3370849"/>
            <a:ext cx="897623" cy="759528"/>
          </a:xfrm>
          <a:custGeom>
            <a:avLst/>
            <a:gdLst/>
            <a:ahLst/>
            <a:cxnLst>
              <a:cxn ang="0">
                <a:pos x="wd2" y="hd2"/>
              </a:cxn>
              <a:cxn ang="5400000">
                <a:pos x="wd2" y="hd2"/>
              </a:cxn>
              <a:cxn ang="10800000">
                <a:pos x="wd2" y="hd2"/>
              </a:cxn>
              <a:cxn ang="16200000">
                <a:pos x="wd2" y="hd2"/>
              </a:cxn>
            </a:cxnLst>
            <a:rect l="0" t="0" r="r" b="b"/>
            <a:pathLst>
              <a:path w="21600" h="21600" extrusionOk="0">
                <a:moveTo>
                  <a:pt x="16615" y="19636"/>
                </a:moveTo>
                <a:lnTo>
                  <a:pt x="14123" y="19636"/>
                </a:lnTo>
                <a:lnTo>
                  <a:pt x="14123" y="10309"/>
                </a:lnTo>
                <a:lnTo>
                  <a:pt x="7892" y="10309"/>
                </a:lnTo>
                <a:lnTo>
                  <a:pt x="7892" y="19636"/>
                </a:lnTo>
                <a:lnTo>
                  <a:pt x="4985" y="19636"/>
                </a:lnTo>
                <a:lnTo>
                  <a:pt x="4985" y="7364"/>
                </a:lnTo>
                <a:lnTo>
                  <a:pt x="10800" y="2454"/>
                </a:lnTo>
                <a:lnTo>
                  <a:pt x="16615" y="7364"/>
                </a:lnTo>
                <a:cubicBezTo>
                  <a:pt x="16615" y="7364"/>
                  <a:pt x="16615" y="19636"/>
                  <a:pt x="16615" y="19636"/>
                </a:cubicBezTo>
                <a:close/>
                <a:moveTo>
                  <a:pt x="12462" y="19636"/>
                </a:moveTo>
                <a:lnTo>
                  <a:pt x="9554" y="19636"/>
                </a:lnTo>
                <a:lnTo>
                  <a:pt x="9554" y="12273"/>
                </a:lnTo>
                <a:lnTo>
                  <a:pt x="12462" y="12273"/>
                </a:lnTo>
                <a:cubicBezTo>
                  <a:pt x="12462" y="12273"/>
                  <a:pt x="12462" y="19636"/>
                  <a:pt x="12462" y="19636"/>
                </a:cubicBezTo>
                <a:close/>
                <a:moveTo>
                  <a:pt x="17031" y="5400"/>
                </a:moveTo>
                <a:lnTo>
                  <a:pt x="17031" y="982"/>
                </a:lnTo>
                <a:lnTo>
                  <a:pt x="15369" y="982"/>
                </a:lnTo>
                <a:lnTo>
                  <a:pt x="15369" y="3927"/>
                </a:lnTo>
                <a:lnTo>
                  <a:pt x="10800" y="0"/>
                </a:lnTo>
                <a:lnTo>
                  <a:pt x="0" y="9327"/>
                </a:lnTo>
                <a:lnTo>
                  <a:pt x="831" y="10800"/>
                </a:lnTo>
                <a:lnTo>
                  <a:pt x="3323" y="8836"/>
                </a:lnTo>
                <a:lnTo>
                  <a:pt x="3323" y="21600"/>
                </a:lnTo>
                <a:lnTo>
                  <a:pt x="18277" y="21600"/>
                </a:lnTo>
                <a:lnTo>
                  <a:pt x="18277" y="8836"/>
                </a:lnTo>
                <a:lnTo>
                  <a:pt x="20769" y="10800"/>
                </a:lnTo>
                <a:lnTo>
                  <a:pt x="21600" y="9327"/>
                </a:lnTo>
                <a:cubicBezTo>
                  <a:pt x="21600" y="9327"/>
                  <a:pt x="17031" y="5400"/>
                  <a:pt x="17031" y="5400"/>
                </a:cubicBezTo>
                <a:close/>
              </a:path>
            </a:pathLst>
          </a:custGeom>
          <a:solidFill>
            <a:srgbClr val="F6F8FB"/>
          </a:solidFill>
          <a:ln w="12700">
            <a:miter lim="400000"/>
          </a:ln>
        </p:spPr>
        <p:txBody>
          <a:bodyPr lIns="35719" tIns="35719" rIns="35719" bIns="35719"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Tree>
  </p:cSld>
  <p:clrMapOvr>
    <a:masterClrMapping/>
  </p:clrMapOvr>
  <mc:AlternateContent xmlns:mc="http://schemas.openxmlformats.org/markup-compatibility/2006">
    <mc:Choice xmlns:p14="http://schemas.microsoft.com/office/powerpoint/2010/main" Requires="p14">
      <p:transition spd="slow" p14:dur="2000" advTm="3000">
        <p14:prism dir="u" isContent="1"/>
      </p:transition>
    </mc:Choice>
    <mc:Fallback>
      <p:transition spd="slow" advTm="3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7"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1">
            <a:extLst>
              <a:ext uri="{28A0092B-C50C-407E-A947-70E740481C1C}">
                <a14:useLocalDpi xmlns:a14="http://schemas.microsoft.com/office/drawing/2010/main" val="0"/>
              </a:ext>
            </a:extLst>
          </a:blip>
          <a:srcRect l="50884" t="3341" r="-2169" b="46316"/>
          <a:stretch>
            <a:fillRect/>
          </a:stretch>
        </p:blipFill>
        <p:spPr>
          <a:xfrm flipH="1" flipV="1">
            <a:off x="10590201" y="0"/>
            <a:ext cx="1601798" cy="1390650"/>
          </a:xfrm>
          <a:prstGeom prst="rect">
            <a:avLst/>
          </a:prstGeom>
        </p:spPr>
      </p:pic>
      <p:pic>
        <p:nvPicPr>
          <p:cNvPr id="8"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2">
            <a:extLst>
              <a:ext uri="{28A0092B-C50C-407E-A947-70E740481C1C}">
                <a14:useLocalDpi xmlns:a14="http://schemas.microsoft.com/office/drawing/2010/main" val="0"/>
              </a:ext>
            </a:extLst>
          </a:blip>
          <a:srcRect l="48835" t="-5328" r="6376" b="50859"/>
          <a:stretch>
            <a:fillRect/>
          </a:stretch>
        </p:blipFill>
        <p:spPr>
          <a:xfrm>
            <a:off x="0" y="5629275"/>
            <a:ext cx="1076325" cy="1228725"/>
          </a:xfrm>
          <a:prstGeom prst="rect">
            <a:avLst/>
          </a:prstGeom>
        </p:spPr>
      </p:pic>
      <p:grpSp>
        <p:nvGrpSpPr>
          <p:cNvPr id="11"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5888331" y="978483"/>
            <a:ext cx="415339" cy="115502"/>
            <a:chOff x="5888331" y="191881"/>
            <a:chExt cx="415339" cy="115502"/>
          </a:xfrm>
          <a:gradFill>
            <a:gsLst>
              <a:gs pos="0">
                <a:srgbClr val="FD0B0D"/>
              </a:gs>
              <a:gs pos="100000">
                <a:srgbClr val="274EB9"/>
              </a:gs>
            </a:gsLst>
            <a:lin ang="2700000" scaled="0"/>
          </a:gradFill>
        </p:grpSpPr>
        <p:sp>
          <p:nvSpPr>
            <p:cNvPr id="12"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3"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4"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sp>
        <p:nvSpPr>
          <p:cNvPr id="17" name="Flying impression design ——飞印象设计是一家专业的广告设计制作工作室，专注于平面、OFFICE、摄影等业务，工作室成立于2016年，拥有高水平的设计团队，已经立足于市场，今后将输出更多精致作品。"/>
          <p:cNvSpPr/>
          <p:nvPr/>
        </p:nvSpPr>
        <p:spPr>
          <a:xfrm>
            <a:off x="1129351" y="4195466"/>
            <a:ext cx="1433291" cy="1433809"/>
          </a:xfrm>
          <a:prstGeom prst="rect">
            <a:avLst/>
          </a:prstGeom>
          <a:gradFill>
            <a:gsLst>
              <a:gs pos="0">
                <a:srgbClr val="FD0B0D"/>
              </a:gs>
              <a:gs pos="100000">
                <a:srgbClr val="274EB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blipFill>
                <a:blip r:embed="rId3"/>
                <a:stretch>
                  <a:fillRect/>
                </a:stretch>
              </a:blip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0" name="Flying impression design ——飞印象设计是一家专业的广告设计制作工作室，专注于平面、OFFICE、摄影等业务，工作室成立于2016年，拥有高水平的设计团队，已经立足于市场，今后将输出更多精致作品。"/>
          <p:cNvSpPr/>
          <p:nvPr/>
        </p:nvSpPr>
        <p:spPr>
          <a:xfrm>
            <a:off x="1129351" y="1980510"/>
            <a:ext cx="1433291" cy="1433809"/>
          </a:xfrm>
          <a:prstGeom prst="rect">
            <a:avLst/>
          </a:prstGeom>
          <a:gradFill>
            <a:gsLst>
              <a:gs pos="0">
                <a:srgbClr val="FD0B0D"/>
              </a:gs>
              <a:gs pos="100000">
                <a:srgbClr val="274EB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blipFill>
                <a:blip r:embed="rId3"/>
                <a:stretch>
                  <a:fillRect/>
                </a:stretch>
              </a:blip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1" name="Flying impression design ——飞印象设计是一家专业的广告设计制作工作室，专注于平面、OFFICE、摄影等业务，工作室成立于2016年，拥有高水平的设计团队，已经立足于市场，今后将输出更多精致作品。"/>
          <p:cNvSpPr/>
          <p:nvPr/>
        </p:nvSpPr>
        <p:spPr>
          <a:xfrm>
            <a:off x="3321953" y="1980510"/>
            <a:ext cx="7740696" cy="1433809"/>
          </a:xfrm>
          <a:prstGeom prst="rect">
            <a:avLst/>
          </a:prstGeom>
          <a:gradFill>
            <a:gsLst>
              <a:gs pos="0">
                <a:srgbClr val="FD0B0D"/>
              </a:gs>
              <a:gs pos="100000">
                <a:srgbClr val="274EB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blipFill>
                <a:blip r:embed="rId3"/>
                <a:stretch>
                  <a:fillRect/>
                </a:stretch>
              </a:blip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3"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3695918" y="2331641"/>
            <a:ext cx="6992766" cy="891540"/>
          </a:xfrm>
          <a:prstGeom prst="rect">
            <a:avLst/>
          </a:prstGeom>
          <a:noFill/>
        </p:spPr>
        <p:txBody>
          <a:bodyPr wrap="square" rtlCol="0">
            <a:spAutoFit/>
          </a:bodyPr>
          <a:lstStyle/>
          <a:p>
            <a:pPr algn="just">
              <a:lnSpc>
                <a:spcPct val="130000"/>
              </a:lnSpc>
            </a:pPr>
            <a:r>
              <a:rPr lang="de-DE" altLang="zh-CN" sz="20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Possibility to quickly switch between </a:t>
            </a:r>
            <a:r>
              <a:rPr lang="tr-TR" altLang="de-DE" sz="20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the </a:t>
            </a:r>
            <a:r>
              <a:rPr lang="de-DE" altLang="zh-CN" sz="20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game page and m</a:t>
            </a:r>
            <a:r>
              <a:rPr lang="tr-TR" altLang="de-DE" sz="20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e</a:t>
            </a:r>
            <a:r>
              <a:rPr lang="de-DE" altLang="zh-CN" sz="20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rPr>
              <a:t>nu pages.</a:t>
            </a:r>
            <a:endParaRPr lang="de-DE" altLang="zh-CN" sz="2000" dirty="0">
              <a:solidFill>
                <a:srgbClr val="F6F8FB"/>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6" name="Flying impression design ——飞印象设计是一家专业的广告设计制作工作室，专注于平面、OFFICE、摄影等业务，工作室成立于2016年，拥有高水平的设计团队，已经立足于市场，今后将输出更多精致作品。"/>
          <p:cNvSpPr/>
          <p:nvPr/>
        </p:nvSpPr>
        <p:spPr>
          <a:xfrm>
            <a:off x="1548643" y="2384412"/>
            <a:ext cx="594708" cy="626006"/>
          </a:xfrm>
          <a:custGeom>
            <a:avLst/>
            <a:gdLst/>
            <a:ahLst/>
            <a:cxnLst>
              <a:cxn ang="0">
                <a:pos x="wd2" y="hd2"/>
              </a:cxn>
              <a:cxn ang="5400000">
                <a:pos x="wd2" y="hd2"/>
              </a:cxn>
              <a:cxn ang="10800000">
                <a:pos x="wd2" y="hd2"/>
              </a:cxn>
              <a:cxn ang="16200000">
                <a:pos x="wd2" y="hd2"/>
              </a:cxn>
            </a:cxnLst>
            <a:rect l="0" t="0" r="r" b="b"/>
            <a:pathLst>
              <a:path w="21600" h="21600" extrusionOk="0">
                <a:moveTo>
                  <a:pt x="10800" y="19440"/>
                </a:moveTo>
                <a:cubicBezTo>
                  <a:pt x="7783" y="19440"/>
                  <a:pt x="4899" y="17955"/>
                  <a:pt x="3411" y="15660"/>
                </a:cubicBezTo>
                <a:lnTo>
                  <a:pt x="7958" y="15660"/>
                </a:lnTo>
                <a:lnTo>
                  <a:pt x="7958" y="13500"/>
                </a:lnTo>
                <a:lnTo>
                  <a:pt x="0" y="13500"/>
                </a:lnTo>
                <a:lnTo>
                  <a:pt x="0" y="21060"/>
                </a:lnTo>
                <a:lnTo>
                  <a:pt x="2274" y="21060"/>
                </a:lnTo>
                <a:lnTo>
                  <a:pt x="2274" y="17820"/>
                </a:lnTo>
                <a:cubicBezTo>
                  <a:pt x="4229" y="20241"/>
                  <a:pt x="7370" y="21600"/>
                  <a:pt x="10800" y="21600"/>
                </a:cubicBezTo>
                <a:cubicBezTo>
                  <a:pt x="16692" y="21600"/>
                  <a:pt x="21600" y="16997"/>
                  <a:pt x="21600" y="11340"/>
                </a:cubicBezTo>
                <a:lnTo>
                  <a:pt x="19326" y="11340"/>
                </a:lnTo>
                <a:cubicBezTo>
                  <a:pt x="19326" y="15806"/>
                  <a:pt x="15451" y="19440"/>
                  <a:pt x="10800" y="19440"/>
                </a:cubicBezTo>
                <a:close/>
                <a:moveTo>
                  <a:pt x="19326" y="540"/>
                </a:moveTo>
                <a:lnTo>
                  <a:pt x="19326" y="3986"/>
                </a:lnTo>
                <a:cubicBezTo>
                  <a:pt x="17371" y="1565"/>
                  <a:pt x="14230" y="0"/>
                  <a:pt x="10800" y="0"/>
                </a:cubicBezTo>
                <a:cubicBezTo>
                  <a:pt x="4909" y="0"/>
                  <a:pt x="0" y="4603"/>
                  <a:pt x="0" y="10260"/>
                </a:cubicBezTo>
                <a:lnTo>
                  <a:pt x="2274" y="10260"/>
                </a:lnTo>
                <a:cubicBezTo>
                  <a:pt x="2274" y="5793"/>
                  <a:pt x="6149" y="2160"/>
                  <a:pt x="10800" y="2160"/>
                </a:cubicBezTo>
                <a:cubicBezTo>
                  <a:pt x="13817" y="2160"/>
                  <a:pt x="16701" y="3645"/>
                  <a:pt x="18189" y="5940"/>
                </a:cubicBezTo>
                <a:lnTo>
                  <a:pt x="13642" y="5940"/>
                </a:lnTo>
                <a:lnTo>
                  <a:pt x="13642" y="8100"/>
                </a:lnTo>
                <a:lnTo>
                  <a:pt x="21600" y="8100"/>
                </a:lnTo>
                <a:lnTo>
                  <a:pt x="21600" y="540"/>
                </a:lnTo>
                <a:cubicBezTo>
                  <a:pt x="21600" y="540"/>
                  <a:pt x="19326" y="540"/>
                  <a:pt x="19326" y="540"/>
                </a:cubicBezTo>
                <a:close/>
              </a:path>
            </a:pathLst>
          </a:custGeom>
          <a:solidFill>
            <a:srgbClr val="F6F8FB"/>
          </a:solidFill>
          <a:ln w="12700">
            <a:miter lim="400000"/>
          </a:ln>
        </p:spPr>
        <p:txBody>
          <a:bodyPr lIns="35719" tIns="35719" rIns="35719" bIns="35719"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27" name="Flying impression design ——飞印象设计是一家专业的广告设计制作工作室，专注于平面、OFFICE、摄影等业务，工作室成立于2016年，拥有高水平的设计团队，已经立足于市场，今后将输出更多精致作品。"/>
          <p:cNvSpPr/>
          <p:nvPr/>
        </p:nvSpPr>
        <p:spPr>
          <a:xfrm>
            <a:off x="1477959" y="4575703"/>
            <a:ext cx="736076" cy="673334"/>
          </a:xfrm>
          <a:custGeom>
            <a:avLst/>
            <a:gdLst/>
            <a:ahLst/>
            <a:cxnLst>
              <a:cxn ang="0">
                <a:pos x="wd2" y="hd2"/>
              </a:cxn>
              <a:cxn ang="5400000">
                <a:pos x="wd2" y="hd2"/>
              </a:cxn>
              <a:cxn ang="10800000">
                <a:pos x="wd2" y="hd2"/>
              </a:cxn>
              <a:cxn ang="16200000">
                <a:pos x="wd2" y="hd2"/>
              </a:cxn>
            </a:cxnLst>
            <a:rect l="0" t="0" r="r" b="b"/>
            <a:pathLst>
              <a:path w="21042" h="20926" extrusionOk="0">
                <a:moveTo>
                  <a:pt x="21034" y="6777"/>
                </a:moveTo>
                <a:cubicBezTo>
                  <a:pt x="20950" y="4984"/>
                  <a:pt x="20255" y="3250"/>
                  <a:pt x="19127" y="2020"/>
                </a:cubicBezTo>
                <a:cubicBezTo>
                  <a:pt x="16793" y="-528"/>
                  <a:pt x="12972" y="-674"/>
                  <a:pt x="10636" y="1630"/>
                </a:cubicBezTo>
                <a:lnTo>
                  <a:pt x="10625" y="1618"/>
                </a:lnTo>
                <a:lnTo>
                  <a:pt x="1225" y="11875"/>
                </a:lnTo>
                <a:cubicBezTo>
                  <a:pt x="-478" y="13733"/>
                  <a:pt x="-394" y="16964"/>
                  <a:pt x="1409" y="18931"/>
                </a:cubicBezTo>
                <a:cubicBezTo>
                  <a:pt x="2250" y="19849"/>
                  <a:pt x="3371" y="20365"/>
                  <a:pt x="4565" y="20386"/>
                </a:cubicBezTo>
                <a:lnTo>
                  <a:pt x="4638" y="20386"/>
                </a:lnTo>
                <a:cubicBezTo>
                  <a:pt x="5713" y="20386"/>
                  <a:pt x="6719" y="19977"/>
                  <a:pt x="7512" y="19229"/>
                </a:cubicBezTo>
                <a:lnTo>
                  <a:pt x="7523" y="19241"/>
                </a:lnTo>
                <a:lnTo>
                  <a:pt x="16726" y="9200"/>
                </a:lnTo>
                <a:cubicBezTo>
                  <a:pt x="17847" y="7976"/>
                  <a:pt x="17847" y="5985"/>
                  <a:pt x="16726" y="4761"/>
                </a:cubicBezTo>
                <a:cubicBezTo>
                  <a:pt x="16183" y="4169"/>
                  <a:pt x="15460" y="3842"/>
                  <a:pt x="14692" y="3842"/>
                </a:cubicBezTo>
                <a:cubicBezTo>
                  <a:pt x="13924" y="3842"/>
                  <a:pt x="13202" y="4169"/>
                  <a:pt x="12658" y="4761"/>
                </a:cubicBezTo>
                <a:lnTo>
                  <a:pt x="4710" y="13433"/>
                </a:lnTo>
                <a:lnTo>
                  <a:pt x="5989" y="14829"/>
                </a:lnTo>
                <a:lnTo>
                  <a:pt x="13937" y="6157"/>
                </a:lnTo>
                <a:cubicBezTo>
                  <a:pt x="14340" y="5717"/>
                  <a:pt x="15044" y="5717"/>
                  <a:pt x="15447" y="6157"/>
                </a:cubicBezTo>
                <a:cubicBezTo>
                  <a:pt x="15863" y="6611"/>
                  <a:pt x="15863" y="7350"/>
                  <a:pt x="15447" y="7804"/>
                </a:cubicBezTo>
                <a:lnTo>
                  <a:pt x="6470" y="17598"/>
                </a:lnTo>
                <a:cubicBezTo>
                  <a:pt x="5978" y="18135"/>
                  <a:pt x="5312" y="18425"/>
                  <a:pt x="4593" y="18412"/>
                </a:cubicBezTo>
                <a:cubicBezTo>
                  <a:pt x="3872" y="18400"/>
                  <a:pt x="3195" y="18088"/>
                  <a:pt x="2688" y="17535"/>
                </a:cubicBezTo>
                <a:cubicBezTo>
                  <a:pt x="1598" y="16346"/>
                  <a:pt x="1512" y="14353"/>
                  <a:pt x="2504" y="13270"/>
                </a:cubicBezTo>
                <a:lnTo>
                  <a:pt x="11706" y="3229"/>
                </a:lnTo>
                <a:cubicBezTo>
                  <a:pt x="13297" y="1494"/>
                  <a:pt x="16167" y="1581"/>
                  <a:pt x="17848" y="3416"/>
                </a:cubicBezTo>
                <a:cubicBezTo>
                  <a:pt x="18664" y="4305"/>
                  <a:pt x="19166" y="5567"/>
                  <a:pt x="19227" y="6877"/>
                </a:cubicBezTo>
                <a:cubicBezTo>
                  <a:pt x="19289" y="8205"/>
                  <a:pt x="18899" y="9399"/>
                  <a:pt x="18130" y="10238"/>
                </a:cubicBezTo>
                <a:lnTo>
                  <a:pt x="9614" y="19530"/>
                </a:lnTo>
                <a:lnTo>
                  <a:pt x="10893" y="20926"/>
                </a:lnTo>
                <a:lnTo>
                  <a:pt x="19409" y="11634"/>
                </a:lnTo>
                <a:cubicBezTo>
                  <a:pt x="20545" y="10394"/>
                  <a:pt x="21122" y="8670"/>
                  <a:pt x="21034" y="6777"/>
                </a:cubicBezTo>
                <a:close/>
              </a:path>
            </a:pathLst>
          </a:custGeom>
          <a:solidFill>
            <a:srgbClr val="F6F8FB"/>
          </a:solidFill>
          <a:ln w="12700">
            <a:miter lim="400000"/>
          </a:ln>
        </p:spPr>
        <p:txBody>
          <a:bodyPr lIns="35719" tIns="35719" rIns="35719" bIns="35719"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28"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3695918" y="4546597"/>
            <a:ext cx="6992766" cy="491490"/>
          </a:xfrm>
          <a:prstGeom prst="rect">
            <a:avLst/>
          </a:prstGeom>
          <a:noFill/>
        </p:spPr>
        <p:txBody>
          <a:bodyPr wrap="square" rtlCol="0">
            <a:spAutoFit/>
          </a:bodyPr>
          <a:lstStyle/>
          <a:p>
            <a:pPr algn="just">
              <a:lnSpc>
                <a:spcPct val="130000"/>
              </a:lnSpc>
            </a:pPr>
            <a:r>
              <a:rPr lang="tr-TR" altLang="de-DE" sz="2000" dirty="0">
                <a:latin typeface="文泉驿微米黑" panose="020B0606030804020204" pitchFamily="34" charset="-122"/>
                <a:ea typeface="文泉驿微米黑" panose="020B0606030804020204" pitchFamily="34" charset="-122"/>
                <a:cs typeface="文泉驿微米黑" panose="020B0606030804020204" pitchFamily="34" charset="-122"/>
              </a:rPr>
              <a:t>Quick access to Youtube music page with button.</a:t>
            </a:r>
            <a:endParaRPr lang="tr-TR" altLang="de-DE" sz="2000"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14:prism dir="u" isContent="1"/>
      </p:transition>
    </mc:Choice>
    <mc:Fallback>
      <p:transition spd="slow"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3"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4504267" cy="2878667"/>
          </a:xfrm>
          <a:prstGeom prst="rect">
            <a:avLst/>
          </a:prstGeom>
        </p:spPr>
      </p:pic>
      <p:pic>
        <p:nvPicPr>
          <p:cNvPr id="6"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956" y="3742444"/>
            <a:ext cx="5238044" cy="3115556"/>
          </a:xfrm>
          <a:prstGeom prst="rect">
            <a:avLst/>
          </a:prstGeom>
        </p:spPr>
      </p:pic>
      <p:sp>
        <p:nvSpPr>
          <p:cNvPr id="18"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3612516" y="2957500"/>
            <a:ext cx="5190490" cy="706755"/>
          </a:xfrm>
          <a:prstGeom prst="rect">
            <a:avLst/>
          </a:prstGeom>
          <a:noFill/>
        </p:spPr>
        <p:txBody>
          <a:bodyPr wrap="none" rtlCol="0">
            <a:spAutoFit/>
          </a:bodyPr>
          <a:lstStyle/>
          <a:p>
            <a:pPr algn="ctr"/>
            <a:r>
              <a:rPr lang="tr-TR" altLang="de-DE" sz="4000" dirty="0">
                <a:gradFill>
                  <a:gsLst>
                    <a:gs pos="0">
                      <a:srgbClr val="FD0B0D"/>
                    </a:gs>
                    <a:gs pos="100000">
                      <a:srgbClr val="274EB9"/>
                    </a:gs>
                  </a:gsLst>
                  <a:lin ang="2700000" scaled="0"/>
                </a:gradFill>
                <a:latin typeface="文泉驿微米黑" panose="020B0606030804020204" pitchFamily="34" charset="-122"/>
                <a:ea typeface="文泉驿微米黑" panose="020B0606030804020204" pitchFamily="34" charset="-122"/>
                <a:cs typeface="文泉驿微米黑" panose="020B0606030804020204" pitchFamily="34" charset="-122"/>
              </a:rPr>
              <a:t>APP LAUNCH DESIGN </a:t>
            </a:r>
            <a:endParaRPr lang="tr-TR" altLang="de-DE" sz="4000" dirty="0">
              <a:gradFill>
                <a:gsLst>
                  <a:gs pos="0">
                    <a:srgbClr val="FD0B0D"/>
                  </a:gs>
                  <a:gs pos="100000">
                    <a:srgbClr val="274EB9"/>
                  </a:gs>
                </a:gsLst>
                <a:lin ang="2700000" scaled="0"/>
              </a:gra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nvGrpSpPr>
          <p:cNvPr id="19"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9975826" y="1302914"/>
            <a:ext cx="415339" cy="115502"/>
            <a:chOff x="5888331" y="191881"/>
            <a:chExt cx="415339" cy="115502"/>
          </a:xfrm>
          <a:gradFill>
            <a:gsLst>
              <a:gs pos="0">
                <a:srgbClr val="FD0B0D"/>
              </a:gs>
              <a:gs pos="100000">
                <a:srgbClr val="274EB9"/>
              </a:gs>
            </a:gsLst>
            <a:lin ang="2700000" scaled="0"/>
          </a:gradFill>
        </p:grpSpPr>
        <p:sp>
          <p:nvSpPr>
            <p:cNvPr id="20"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1"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2"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pic>
        <p:nvPicPr>
          <p:cNvPr id="5" name="Picture 4" descr="Screenshot_20230530_175017"/>
          <p:cNvPicPr>
            <a:picLocks noChangeAspect="1"/>
          </p:cNvPicPr>
          <p:nvPr/>
        </p:nvPicPr>
        <p:blipFill>
          <a:blip r:embed="rId3"/>
          <a:stretch>
            <a:fillRect/>
          </a:stretch>
        </p:blipFill>
        <p:spPr>
          <a:xfrm>
            <a:off x="0" y="0"/>
            <a:ext cx="3086100" cy="6858000"/>
          </a:xfrm>
          <a:prstGeom prst="rect">
            <a:avLst/>
          </a:prstGeom>
        </p:spPr>
      </p:pic>
      <p:pic>
        <p:nvPicPr>
          <p:cNvPr id="7" name="Picture 6" descr="Screenshot_20230530_175025"/>
          <p:cNvPicPr>
            <a:picLocks noChangeAspect="1"/>
          </p:cNvPicPr>
          <p:nvPr/>
        </p:nvPicPr>
        <p:blipFill>
          <a:blip r:embed="rId4"/>
          <a:stretch>
            <a:fillRect/>
          </a:stretch>
        </p:blipFill>
        <p:spPr>
          <a:xfrm>
            <a:off x="9105900" y="0"/>
            <a:ext cx="3086100" cy="68580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3000">
        <p15:prstTrans prst="crush"/>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8FB"/>
        </a:solidFill>
        <a:effectLst/>
      </p:bgPr>
    </p:bg>
    <p:spTree>
      <p:nvGrpSpPr>
        <p:cNvPr id="1" name=""/>
        <p:cNvGrpSpPr/>
        <p:nvPr/>
      </p:nvGrpSpPr>
      <p:grpSpPr>
        <a:xfrm>
          <a:off x="0" y="0"/>
          <a:ext cx="0" cy="0"/>
          <a:chOff x="0" y="0"/>
          <a:chExt cx="0" cy="0"/>
        </a:xfrm>
      </p:grpSpPr>
      <p:pic>
        <p:nvPicPr>
          <p:cNvPr id="7"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1">
            <a:extLst>
              <a:ext uri="{28A0092B-C50C-407E-A947-70E740481C1C}">
                <a14:useLocalDpi xmlns:a14="http://schemas.microsoft.com/office/drawing/2010/main" val="0"/>
              </a:ext>
            </a:extLst>
          </a:blip>
          <a:srcRect l="50884" t="3341" r="-2169" b="46316"/>
          <a:stretch>
            <a:fillRect/>
          </a:stretch>
        </p:blipFill>
        <p:spPr>
          <a:xfrm flipH="1" flipV="1">
            <a:off x="10590201" y="0"/>
            <a:ext cx="1601798" cy="1390650"/>
          </a:xfrm>
          <a:prstGeom prst="rect">
            <a:avLst/>
          </a:prstGeom>
        </p:spPr>
      </p:pic>
      <p:pic>
        <p:nvPicPr>
          <p:cNvPr id="8"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p:nvPicPr>
        <p:blipFill rotWithShape="1">
          <a:blip r:embed="rId2">
            <a:extLst>
              <a:ext uri="{28A0092B-C50C-407E-A947-70E740481C1C}">
                <a14:useLocalDpi xmlns:a14="http://schemas.microsoft.com/office/drawing/2010/main" val="0"/>
              </a:ext>
            </a:extLst>
          </a:blip>
          <a:srcRect l="48835" t="-5328" r="6376" b="50859"/>
          <a:stretch>
            <a:fillRect/>
          </a:stretch>
        </p:blipFill>
        <p:spPr>
          <a:xfrm>
            <a:off x="0" y="5629275"/>
            <a:ext cx="1076325" cy="1228725"/>
          </a:xfrm>
          <a:prstGeom prst="rect">
            <a:avLst/>
          </a:prstGeom>
        </p:spPr>
      </p:pic>
      <p:sp>
        <p:nvSpPr>
          <p:cNvPr id="9"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7186294" y="1258613"/>
            <a:ext cx="4114802" cy="398780"/>
          </a:xfrm>
          <a:prstGeom prst="rect">
            <a:avLst/>
          </a:prstGeom>
          <a:noFill/>
        </p:spPr>
        <p:txBody>
          <a:bodyPr wrap="square" rtlCol="0">
            <a:spAutoFit/>
          </a:bodyPr>
          <a:lstStyle/>
          <a:p>
            <a:pPr algn="ctr"/>
            <a:r>
              <a:rPr lang="tr-TR" altLang="zh-CN" sz="2000" dirty="0">
                <a:latin typeface="文泉驿微米黑" panose="020B0606030804020204" pitchFamily="34" charset="-122"/>
                <a:ea typeface="文泉驿微米黑" panose="020B0606030804020204" pitchFamily="34" charset="-122"/>
                <a:cs typeface="文泉驿微米黑" panose="020B0606030804020204" pitchFamily="34" charset="-122"/>
              </a:rPr>
              <a:t>DESIGN TEAM</a:t>
            </a:r>
            <a:endParaRPr lang="tr-TR" altLang="zh-CN" sz="2000" dirty="0">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nvGrpSpPr>
          <p:cNvPr id="11" name="Flying impression design ——飞印象设计是一家专业的广告设计制作工作室，专注于平面、OFFICE、摄影等业务，工作室成立于2016年，拥有高水平的设计团队，已经立足于市场，今后将输出更多精致作品。"/>
          <p:cNvGrpSpPr/>
          <p:nvPr/>
        </p:nvGrpSpPr>
        <p:grpSpPr>
          <a:xfrm>
            <a:off x="5888331" y="978483"/>
            <a:ext cx="415339" cy="115502"/>
            <a:chOff x="5888331" y="191881"/>
            <a:chExt cx="415339" cy="115502"/>
          </a:xfrm>
          <a:gradFill>
            <a:gsLst>
              <a:gs pos="0">
                <a:srgbClr val="FD0B0D"/>
              </a:gs>
              <a:gs pos="100000">
                <a:srgbClr val="274EB9"/>
              </a:gs>
            </a:gsLst>
            <a:lin ang="2700000" scaled="0"/>
          </a:gradFill>
        </p:grpSpPr>
        <p:sp>
          <p:nvSpPr>
            <p:cNvPr id="12" name="Flying impression design ——飞印象设计是一家专业的广告设计制作工作室，专注于平面、OFFICE、摄影等业务，工作室成立于2016年，拥有高水平的设计团队，已经立足于市场，今后将输出更多精致作品。"/>
            <p:cNvSpPr/>
            <p:nvPr/>
          </p:nvSpPr>
          <p:spPr>
            <a:xfrm>
              <a:off x="5888331"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3" name="Flying impression design ——飞印象设计是一家专业的广告设计制作工作室，专注于平面、OFFICE、摄影等业务，工作室成立于2016年，拥有高水平的设计团队，已经立足于市场，今后将输出更多精致作品。"/>
            <p:cNvSpPr/>
            <p:nvPr/>
          </p:nvSpPr>
          <p:spPr>
            <a:xfrm>
              <a:off x="6038250"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4" name="Flying impression design ——飞印象设计是一家专业的广告设计制作工作室，专注于平面、OFFICE、摄影等业务，工作室成立于2016年，拥有高水平的设计团队，已经立足于市场，今后将输出更多精致作品。"/>
            <p:cNvSpPr/>
            <p:nvPr/>
          </p:nvSpPr>
          <p:spPr>
            <a:xfrm>
              <a:off x="6188168" y="191881"/>
              <a:ext cx="115502" cy="1155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grpSp>
      <p:sp>
        <p:nvSpPr>
          <p:cNvPr id="15" name="Flying impression design ——飞印象设计是一家专业的广告设计制作工作室，专注于平面、OFFICE、摄影等业务，工作室成立于2016年，拥有高水平的设计团队，已经立足于市场，今后将输出更多精致作品。"/>
          <p:cNvSpPr>
            <a:spLocks noChangeArrowheads="1"/>
          </p:cNvSpPr>
          <p:nvPr/>
        </p:nvSpPr>
        <p:spPr bwMode="auto">
          <a:xfrm>
            <a:off x="1005705" y="1920495"/>
            <a:ext cx="1747152" cy="1747152"/>
          </a:xfrm>
          <a:prstGeom prst="ellipse">
            <a:avLst/>
          </a:prstGeom>
          <a:blipFill rotWithShape="1">
            <a:blip r:embed="rId3"/>
            <a:stretch>
              <a:fillRect/>
            </a:stretch>
          </a:blip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1076447" y="3801889"/>
            <a:ext cx="1525658" cy="337185"/>
          </a:xfrm>
          <a:prstGeom prst="rect">
            <a:avLst/>
          </a:prstGeom>
          <a:noFill/>
        </p:spPr>
        <p:txBody>
          <a:bodyPr wrap="square" rtlCol="0">
            <a:spAutoFit/>
          </a:bodyPr>
          <a:lstStyle/>
          <a:p>
            <a:pPr algn="ctr"/>
            <a:r>
              <a:rPr lang="tr-TR" altLang="en-US" sz="1600" b="1" dirty="0">
                <a:solidFill>
                  <a:schemeClr val="accent1"/>
                </a:solidFill>
                <a:latin typeface="文泉驿微米黑" panose="020B0606030804020204" pitchFamily="34" charset="-122"/>
                <a:ea typeface="文泉驿微米黑" panose="020B0606030804020204" pitchFamily="34" charset="-122"/>
                <a:cs typeface="文泉驿微米黑" panose="020B0606030804020204" pitchFamily="34" charset="-122"/>
              </a:rPr>
              <a:t>PROTEUS</a:t>
            </a:r>
            <a:endParaRPr lang="tr-TR" altLang="en-US" sz="1600" b="1" dirty="0">
              <a:solidFill>
                <a:schemeClr val="accent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8"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1005840" y="4220210"/>
            <a:ext cx="2077085" cy="810260"/>
          </a:xfrm>
          <a:prstGeom prst="rect">
            <a:avLst/>
          </a:prstGeom>
          <a:noFill/>
        </p:spPr>
        <p:txBody>
          <a:bodyPr wrap="square" rtlCol="0">
            <a:spAutoFit/>
          </a:bodyPr>
          <a:lstStyle/>
          <a:p>
            <a:pPr algn="just">
              <a:lnSpc>
                <a:spcPct val="130000"/>
              </a:lnSpc>
            </a:pPr>
            <a:r>
              <a:rPr lang="tr-TR" altLang="de-DE" sz="1200" b="1" dirty="0">
                <a:solidFill>
                  <a:srgbClr val="C00000"/>
                </a:solidFill>
                <a:latin typeface="文泉驿微米黑" panose="020B0606030804020204" pitchFamily="34" charset="-122"/>
                <a:ea typeface="文泉驿微米黑" panose="020B0606030804020204" pitchFamily="34" charset="-122"/>
                <a:cs typeface="文泉驿微米黑" panose="020B0606030804020204" pitchFamily="34" charset="-122"/>
              </a:rPr>
              <a:t>Thank to Proteus Company to provide me to create a Circuit Design. </a:t>
            </a:r>
            <a:endParaRPr lang="tr-TR" altLang="de-DE" sz="1200" b="1" dirty="0">
              <a:solidFill>
                <a:srgbClr val="C00000"/>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16" name="Flying impression design ——飞印象设计是一家专业的广告设计制作工作室，专注于平面、OFFICE、摄影等业务，工作室成立于2016年，拥有高水平的设计团队，已经立足于市场，今后将输出更多精致作品。"/>
          <p:cNvSpPr/>
          <p:nvPr/>
        </p:nvSpPr>
        <p:spPr>
          <a:xfrm>
            <a:off x="3285981" y="5167257"/>
            <a:ext cx="461930" cy="462064"/>
          </a:xfrm>
          <a:prstGeom prst="diamond">
            <a:avLst/>
          </a:prstGeom>
          <a:gradFill>
            <a:gsLst>
              <a:gs pos="0">
                <a:srgbClr val="FD0B0D"/>
              </a:gs>
              <a:gs pos="100000">
                <a:srgbClr val="274EB9"/>
              </a:gs>
            </a:gsLst>
            <a:lin ang="2700000" scaled="0"/>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Flying impression design ——飞印象设计是一家专业的广告设计制作工作室，专注于平面、OFFICE、摄影等业务，工作室成立于2016年，拥有高水平的设计团队，已经立足于市场，今后将输出更多精致作品。"/>
          <p:cNvSpPr>
            <a:spLocks noChangeArrowheads="1"/>
          </p:cNvSpPr>
          <p:nvPr/>
        </p:nvSpPr>
        <p:spPr bwMode="auto">
          <a:xfrm>
            <a:off x="8369804" y="1971295"/>
            <a:ext cx="1747152" cy="1747152"/>
          </a:xfrm>
          <a:prstGeom prst="ellipse">
            <a:avLst/>
          </a:prstGeom>
          <a:blipFill rotWithShape="1">
            <a:blip r:embed="rId4"/>
            <a:stretch>
              <a:fillRect/>
            </a:stretch>
          </a:blip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8094980" y="3881755"/>
            <a:ext cx="2681605" cy="337185"/>
          </a:xfrm>
          <a:prstGeom prst="rect">
            <a:avLst/>
          </a:prstGeom>
          <a:noFill/>
        </p:spPr>
        <p:txBody>
          <a:bodyPr wrap="square" rtlCol="0">
            <a:spAutoFit/>
          </a:bodyPr>
          <a:lstStyle/>
          <a:p>
            <a:pPr algn="ctr"/>
            <a:r>
              <a:rPr lang="tr-TR" altLang="en-US" sz="1600" b="1" dirty="0">
                <a:solidFill>
                  <a:schemeClr val="accent1"/>
                </a:solidFill>
                <a:latin typeface="文泉驿微米黑" panose="020B0606030804020204" pitchFamily="34" charset="-122"/>
                <a:ea typeface="文泉驿微米黑" panose="020B0606030804020204" pitchFamily="34" charset="-122"/>
                <a:cs typeface="文泉驿微米黑" panose="020B0606030804020204" pitchFamily="34" charset="-122"/>
              </a:rPr>
              <a:t>MIT APP INVENTOR</a:t>
            </a:r>
            <a:endParaRPr lang="tr-TR" altLang="en-US" sz="1600" b="1" dirty="0">
              <a:solidFill>
                <a:schemeClr val="accent1"/>
              </a:solidFill>
              <a:latin typeface="文泉驿微米黑" panose="020B0606030804020204" pitchFamily="34" charset="-122"/>
              <a:ea typeface="文泉驿微米黑" panose="020B0606030804020204" pitchFamily="34" charset="-122"/>
              <a:cs typeface="文泉驿微米黑" panose="020B0606030804020204" pitchFamily="34" charset="-122"/>
            </a:endParaRPr>
          </a:p>
        </p:txBody>
      </p:sp>
      <p:sp>
        <p:nvSpPr>
          <p:cNvPr id="23" name="Flying impression design ——飞印象设计是一家专业的广告设计制作工作室，专注于平面、OFFICE、摄影等业务，工作室成立于2016年，拥有高水平的设计团队，已经立足于市场，今后将输出更多精致作品。"/>
          <p:cNvSpPr txBox="1"/>
          <p:nvPr/>
        </p:nvSpPr>
        <p:spPr>
          <a:xfrm>
            <a:off x="8094980" y="4342130"/>
            <a:ext cx="3135630" cy="460375"/>
          </a:xfrm>
          <a:prstGeom prst="rect">
            <a:avLst/>
          </a:prstGeom>
          <a:noFill/>
        </p:spPr>
        <p:txBody>
          <a:bodyPr wrap="square" rtlCol="0">
            <a:spAutoFit/>
          </a:bodyPr>
          <a:lstStyle/>
          <a:p>
            <a:pPr algn="just"/>
            <a:r>
              <a:rPr lang="tr-TR" altLang="en-US" sz="1200" b="1">
                <a:solidFill>
                  <a:srgbClr val="FF0000"/>
                </a:solidFill>
                <a:sym typeface="+mn-ea"/>
              </a:rPr>
              <a:t>Thank MIT App Inventor company to provide me a design environment</a:t>
            </a:r>
            <a:endParaRPr lang="tr-TR" altLang="en-US" sz="1200" b="1" dirty="0">
              <a:solidFill>
                <a:srgbClr val="FF0000"/>
              </a:solidFill>
              <a:latin typeface="文泉驿微米黑" panose="020B0606030804020204" pitchFamily="34" charset="-122"/>
              <a:ea typeface="文泉驿微米黑" panose="020B0606030804020204" pitchFamily="34" charset="-122"/>
              <a:cs typeface="文泉驿微米黑" panose="020B0606030804020204" pitchFamily="34" charset="-122"/>
              <a:sym typeface="+mn-ea"/>
            </a:endParaRPr>
          </a:p>
        </p:txBody>
      </p:sp>
      <p:sp>
        <p:nvSpPr>
          <p:cNvPr id="25" name="Flying impression design ——飞印象设计是一家专业的广告设计制作工作室，专注于平面、OFFICE、摄影等业务，工作室成立于2016年，拥有高水平的设计团队，已经立足于市场，今后将输出更多精致作品。"/>
          <p:cNvSpPr/>
          <p:nvPr/>
        </p:nvSpPr>
        <p:spPr>
          <a:xfrm>
            <a:off x="7571600" y="5167257"/>
            <a:ext cx="461930" cy="462064"/>
          </a:xfrm>
          <a:prstGeom prst="diamond">
            <a:avLst/>
          </a:prstGeom>
          <a:gradFill>
            <a:gsLst>
              <a:gs pos="0">
                <a:srgbClr val="FD0B0D"/>
              </a:gs>
              <a:gs pos="100000">
                <a:srgbClr val="274EB9"/>
              </a:gs>
            </a:gsLst>
            <a:lin ang="2700000" scaled="0"/>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Text Box 1"/>
          <p:cNvSpPr txBox="1"/>
          <p:nvPr/>
        </p:nvSpPr>
        <p:spPr>
          <a:xfrm>
            <a:off x="789940" y="1248410"/>
            <a:ext cx="2413635" cy="368300"/>
          </a:xfrm>
          <a:prstGeom prst="rect">
            <a:avLst/>
          </a:prstGeom>
          <a:noFill/>
        </p:spPr>
        <p:txBody>
          <a:bodyPr wrap="none" rtlCol="0">
            <a:spAutoFit/>
          </a:bodyPr>
          <a:p>
            <a:r>
              <a:rPr lang="tr-TR" altLang="en-US"/>
              <a:t>PRODUCTION TEAM</a:t>
            </a:r>
            <a:endParaRPr lang="tr-TR" altLang="en-US"/>
          </a:p>
        </p:txBody>
      </p:sp>
      <p:sp>
        <p:nvSpPr>
          <p:cNvPr id="3" name="Flying impression design ——飞印象设计是一家专业的广告设计制作工作室，专注于平面、OFFICE、摄影等业务，工作室成立于2016年，拥有高水平的设计团队，已经立足于市场，今后将输出更多精致作品。"/>
          <p:cNvSpPr>
            <a:spLocks noChangeArrowheads="1"/>
          </p:cNvSpPr>
          <p:nvPr/>
        </p:nvSpPr>
        <p:spPr bwMode="auto">
          <a:xfrm>
            <a:off x="4688070" y="1828420"/>
            <a:ext cx="1747152" cy="1747152"/>
          </a:xfrm>
          <a:prstGeom prst="ellipse">
            <a:avLst/>
          </a:prstGeom>
          <a:blipFill rotWithShape="1">
            <a:blip r:embed="rId5"/>
            <a:stretch>
              <a:fillRect/>
            </a:stretch>
          </a:blip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endParaRPr>
          </a:p>
        </p:txBody>
      </p:sp>
      <p:sp>
        <p:nvSpPr>
          <p:cNvPr id="4" name="Text Box 3"/>
          <p:cNvSpPr txBox="1"/>
          <p:nvPr/>
        </p:nvSpPr>
        <p:spPr>
          <a:xfrm>
            <a:off x="4766310" y="1276985"/>
            <a:ext cx="1537335" cy="368300"/>
          </a:xfrm>
          <a:prstGeom prst="rect">
            <a:avLst/>
          </a:prstGeom>
          <a:noFill/>
        </p:spPr>
        <p:txBody>
          <a:bodyPr wrap="none" rtlCol="0">
            <a:spAutoFit/>
          </a:bodyPr>
          <a:p>
            <a:pPr algn="l"/>
            <a:r>
              <a:rPr lang="tr-TR" altLang="en-US">
                <a:sym typeface="+mn-ea"/>
              </a:rPr>
              <a:t>CODE TEAM</a:t>
            </a:r>
            <a:endParaRPr lang="en-US"/>
          </a:p>
        </p:txBody>
      </p:sp>
      <p:sp>
        <p:nvSpPr>
          <p:cNvPr id="5" name="Text Box 4"/>
          <p:cNvSpPr txBox="1"/>
          <p:nvPr/>
        </p:nvSpPr>
        <p:spPr>
          <a:xfrm>
            <a:off x="4456430" y="3881755"/>
            <a:ext cx="2181225" cy="337185"/>
          </a:xfrm>
          <a:prstGeom prst="rect">
            <a:avLst/>
          </a:prstGeom>
          <a:noFill/>
        </p:spPr>
        <p:txBody>
          <a:bodyPr wrap="none" rtlCol="0">
            <a:spAutoFit/>
          </a:bodyPr>
          <a:p>
            <a:r>
              <a:rPr lang="tr-TR" altLang="en-US" sz="1600" b="1">
                <a:gradFill>
                  <a:gsLst>
                    <a:gs pos="0">
                      <a:srgbClr val="007BD3"/>
                    </a:gs>
                    <a:gs pos="100000">
                      <a:srgbClr val="034373"/>
                    </a:gs>
                  </a:gsLst>
                  <a:lin scaled="0"/>
                </a:gradFill>
              </a:rPr>
              <a:t>MICRO C Pro for PIC</a:t>
            </a:r>
            <a:endParaRPr lang="tr-TR" altLang="en-US" sz="1600" b="1">
              <a:gradFill>
                <a:gsLst>
                  <a:gs pos="0">
                    <a:srgbClr val="007BD3"/>
                  </a:gs>
                  <a:gs pos="100000">
                    <a:srgbClr val="034373"/>
                  </a:gs>
                </a:gsLst>
                <a:lin scaled="0"/>
              </a:gradFill>
            </a:endParaRPr>
          </a:p>
        </p:txBody>
      </p:sp>
      <p:sp>
        <p:nvSpPr>
          <p:cNvPr id="6" name="Text Box 5"/>
          <p:cNvSpPr txBox="1"/>
          <p:nvPr/>
        </p:nvSpPr>
        <p:spPr>
          <a:xfrm>
            <a:off x="4239260" y="4291965"/>
            <a:ext cx="3021965" cy="460375"/>
          </a:xfrm>
          <a:prstGeom prst="rect">
            <a:avLst/>
          </a:prstGeom>
          <a:noFill/>
        </p:spPr>
        <p:txBody>
          <a:bodyPr wrap="square" rtlCol="0">
            <a:spAutoFit/>
          </a:bodyPr>
          <a:p>
            <a:pPr algn="just"/>
            <a:r>
              <a:rPr lang="tr-TR" altLang="en-US" sz="1200" b="1">
                <a:solidFill>
                  <a:srgbClr val="FF0000"/>
                </a:solidFill>
              </a:rPr>
              <a:t>Thank Micro C company to provide me with a coding environment</a:t>
            </a:r>
            <a:endParaRPr lang="tr-TR" altLang="en-US" sz="1200" b="1">
              <a:solidFill>
                <a:srgbClr val="FF0000"/>
              </a:solidFill>
            </a:endParaRPr>
          </a:p>
        </p:txBody>
      </p:sp>
      <p:sp>
        <p:nvSpPr>
          <p:cNvPr id="26" name="Text Box 25"/>
          <p:cNvSpPr txBox="1"/>
          <p:nvPr/>
        </p:nvSpPr>
        <p:spPr>
          <a:xfrm>
            <a:off x="5106035" y="335280"/>
            <a:ext cx="2279650" cy="460375"/>
          </a:xfrm>
          <a:prstGeom prst="rect">
            <a:avLst/>
          </a:prstGeom>
          <a:noFill/>
        </p:spPr>
        <p:txBody>
          <a:bodyPr wrap="square" rtlCol="0">
            <a:spAutoFit/>
          </a:bodyPr>
          <a:p>
            <a:r>
              <a:rPr lang="tr-TR" altLang="en-US" sz="2400" b="1">
                <a:solidFill>
                  <a:schemeClr val="accent2"/>
                </a:solidFill>
              </a:rPr>
              <a:t>TEAM MATES</a:t>
            </a:r>
            <a:endParaRPr lang="tr-TR" altLang="en-US" sz="2400" b="1">
              <a:solidFill>
                <a:schemeClr val="accent2"/>
              </a:solidFill>
            </a:endParaRPr>
          </a:p>
        </p:txBody>
      </p:sp>
      <p:grpSp>
        <p:nvGrpSpPr>
          <p:cNvPr id="27" name="Flying impression design ——飞印象设计是一家专业的广告设计制作工作室，专注于平面、OFFICE、摄影等业务，工作室成立于2016年，拥有高水平的设计团队，已经立足于市场，今后将输出更多精致作品。"/>
          <p:cNvGrpSpPr>
            <a:grpSpLocks noChangeAspect="1"/>
          </p:cNvGrpSpPr>
          <p:nvPr/>
        </p:nvGrpSpPr>
        <p:grpSpPr bwMode="auto">
          <a:xfrm>
            <a:off x="4726305" y="4831080"/>
            <a:ext cx="1733550" cy="1747520"/>
            <a:chOff x="971" y="1388"/>
            <a:chExt cx="2139" cy="2156"/>
          </a:xfrm>
          <a:gradFill>
            <a:gsLst>
              <a:gs pos="0">
                <a:srgbClr val="FD0B0D"/>
              </a:gs>
              <a:gs pos="100000">
                <a:srgbClr val="274EB9"/>
              </a:gs>
            </a:gsLst>
            <a:lin ang="2700000" scaled="0"/>
          </a:gradFill>
        </p:grpSpPr>
        <p:sp>
          <p:nvSpPr>
            <p:cNvPr id="2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298" y="1464"/>
              <a:ext cx="1290" cy="1163"/>
            </a:xfrm>
            <a:custGeom>
              <a:avLst/>
              <a:gdLst>
                <a:gd name="T0" fmla="*/ 515 w 615"/>
                <a:gd name="T1" fmla="*/ 305 h 554"/>
                <a:gd name="T2" fmla="*/ 535 w 615"/>
                <a:gd name="T3" fmla="*/ 323 h 554"/>
                <a:gd name="T4" fmla="*/ 518 w 615"/>
                <a:gd name="T5" fmla="*/ 403 h 554"/>
                <a:gd name="T6" fmla="*/ 502 w 615"/>
                <a:gd name="T7" fmla="*/ 417 h 554"/>
                <a:gd name="T8" fmla="*/ 501 w 615"/>
                <a:gd name="T9" fmla="*/ 421 h 554"/>
                <a:gd name="T10" fmla="*/ 461 w 615"/>
                <a:gd name="T11" fmla="*/ 455 h 554"/>
                <a:gd name="T12" fmla="*/ 425 w 615"/>
                <a:gd name="T13" fmla="*/ 495 h 554"/>
                <a:gd name="T14" fmla="*/ 411 w 615"/>
                <a:gd name="T15" fmla="*/ 509 h 554"/>
                <a:gd name="T16" fmla="*/ 330 w 615"/>
                <a:gd name="T17" fmla="*/ 525 h 554"/>
                <a:gd name="T18" fmla="*/ 280 w 615"/>
                <a:gd name="T19" fmla="*/ 473 h 554"/>
                <a:gd name="T20" fmla="*/ 260 w 615"/>
                <a:gd name="T21" fmla="*/ 500 h 554"/>
                <a:gd name="T22" fmla="*/ 223 w 615"/>
                <a:gd name="T23" fmla="*/ 509 h 554"/>
                <a:gd name="T24" fmla="*/ 202 w 615"/>
                <a:gd name="T25" fmla="*/ 477 h 554"/>
                <a:gd name="T26" fmla="*/ 202 w 615"/>
                <a:gd name="T27" fmla="*/ 469 h 554"/>
                <a:gd name="T28" fmla="*/ 157 w 615"/>
                <a:gd name="T29" fmla="*/ 421 h 554"/>
                <a:gd name="T30" fmla="*/ 110 w 615"/>
                <a:gd name="T31" fmla="*/ 376 h 554"/>
                <a:gd name="T32" fmla="*/ 66 w 615"/>
                <a:gd name="T33" fmla="*/ 345 h 554"/>
                <a:gd name="T34" fmla="*/ 93 w 615"/>
                <a:gd name="T35" fmla="*/ 292 h 554"/>
                <a:gd name="T36" fmla="*/ 18 w 615"/>
                <a:gd name="T37" fmla="*/ 217 h 554"/>
                <a:gd name="T38" fmla="*/ 11 w 615"/>
                <a:gd name="T39" fmla="*/ 191 h 554"/>
                <a:gd name="T40" fmla="*/ 38 w 615"/>
                <a:gd name="T41" fmla="*/ 197 h 554"/>
                <a:gd name="T42" fmla="*/ 108 w 615"/>
                <a:gd name="T43" fmla="*/ 266 h 554"/>
                <a:gd name="T44" fmla="*/ 122 w 615"/>
                <a:gd name="T45" fmla="*/ 273 h 554"/>
                <a:gd name="T46" fmla="*/ 168 w 615"/>
                <a:gd name="T47" fmla="*/ 316 h 554"/>
                <a:gd name="T48" fmla="*/ 215 w 615"/>
                <a:gd name="T49" fmla="*/ 361 h 554"/>
                <a:gd name="T50" fmla="*/ 260 w 615"/>
                <a:gd name="T51" fmla="*/ 405 h 554"/>
                <a:gd name="T52" fmla="*/ 295 w 615"/>
                <a:gd name="T53" fmla="*/ 418 h 554"/>
                <a:gd name="T54" fmla="*/ 306 w 615"/>
                <a:gd name="T55" fmla="*/ 453 h 554"/>
                <a:gd name="T56" fmla="*/ 366 w 615"/>
                <a:gd name="T57" fmla="*/ 513 h 554"/>
                <a:gd name="T58" fmla="*/ 381 w 615"/>
                <a:gd name="T59" fmla="*/ 502 h 554"/>
                <a:gd name="T60" fmla="*/ 377 w 615"/>
                <a:gd name="T61" fmla="*/ 482 h 554"/>
                <a:gd name="T62" fmla="*/ 343 w 615"/>
                <a:gd name="T63" fmla="*/ 446 h 554"/>
                <a:gd name="T64" fmla="*/ 337 w 615"/>
                <a:gd name="T65" fmla="*/ 422 h 554"/>
                <a:gd name="T66" fmla="*/ 362 w 615"/>
                <a:gd name="T67" fmla="*/ 427 h 554"/>
                <a:gd name="T68" fmla="*/ 397 w 615"/>
                <a:gd name="T69" fmla="*/ 460 h 554"/>
                <a:gd name="T70" fmla="*/ 425 w 615"/>
                <a:gd name="T71" fmla="*/ 461 h 554"/>
                <a:gd name="T72" fmla="*/ 422 w 615"/>
                <a:gd name="T73" fmla="*/ 435 h 554"/>
                <a:gd name="T74" fmla="*/ 386 w 615"/>
                <a:gd name="T75" fmla="*/ 398 h 554"/>
                <a:gd name="T76" fmla="*/ 384 w 615"/>
                <a:gd name="T77" fmla="*/ 376 h 554"/>
                <a:gd name="T78" fmla="*/ 406 w 615"/>
                <a:gd name="T79" fmla="*/ 378 h 554"/>
                <a:gd name="T80" fmla="*/ 445 w 615"/>
                <a:gd name="T81" fmla="*/ 415 h 554"/>
                <a:gd name="T82" fmla="*/ 469 w 615"/>
                <a:gd name="T83" fmla="*/ 417 h 554"/>
                <a:gd name="T84" fmla="*/ 470 w 615"/>
                <a:gd name="T85" fmla="*/ 391 h 554"/>
                <a:gd name="T86" fmla="*/ 434 w 615"/>
                <a:gd name="T87" fmla="*/ 354 h 554"/>
                <a:gd name="T88" fmla="*/ 429 w 615"/>
                <a:gd name="T89" fmla="*/ 330 h 554"/>
                <a:gd name="T90" fmla="*/ 454 w 615"/>
                <a:gd name="T91" fmla="*/ 334 h 554"/>
                <a:gd name="T92" fmla="*/ 489 w 615"/>
                <a:gd name="T93" fmla="*/ 369 h 554"/>
                <a:gd name="T94" fmla="*/ 516 w 615"/>
                <a:gd name="T95" fmla="*/ 371 h 554"/>
                <a:gd name="T96" fmla="*/ 515 w 615"/>
                <a:gd name="T97" fmla="*/ 345 h 554"/>
                <a:gd name="T98" fmla="*/ 336 w 615"/>
                <a:gd name="T99" fmla="*/ 165 h 554"/>
                <a:gd name="T100" fmla="*/ 304 w 615"/>
                <a:gd name="T101" fmla="*/ 169 h 554"/>
                <a:gd name="T102" fmla="*/ 275 w 615"/>
                <a:gd name="T103" fmla="*/ 217 h 554"/>
                <a:gd name="T104" fmla="*/ 219 w 615"/>
                <a:gd name="T105" fmla="*/ 252 h 554"/>
                <a:gd name="T106" fmla="*/ 174 w 615"/>
                <a:gd name="T107" fmla="*/ 181 h 554"/>
                <a:gd name="T108" fmla="*/ 223 w 615"/>
                <a:gd name="T109" fmla="*/ 66 h 554"/>
                <a:gd name="T110" fmla="*/ 331 w 615"/>
                <a:gd name="T111" fmla="*/ 13 h 554"/>
                <a:gd name="T112" fmla="*/ 462 w 615"/>
                <a:gd name="T113" fmla="*/ 54 h 554"/>
                <a:gd name="T114" fmla="*/ 484 w 615"/>
                <a:gd name="T115" fmla="*/ 68 h 554"/>
                <a:gd name="T116" fmla="*/ 601 w 615"/>
                <a:gd name="T117" fmla="*/ 185 h 554"/>
                <a:gd name="T118" fmla="*/ 601 w 615"/>
                <a:gd name="T119" fmla="*/ 221 h 554"/>
                <a:gd name="T120" fmla="*/ 515 w 615"/>
                <a:gd name="T121" fmla="*/ 305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5" h="554">
                  <a:moveTo>
                    <a:pt x="515" y="305"/>
                  </a:moveTo>
                  <a:cubicBezTo>
                    <a:pt x="523" y="313"/>
                    <a:pt x="530" y="317"/>
                    <a:pt x="535" y="323"/>
                  </a:cubicBezTo>
                  <a:cubicBezTo>
                    <a:pt x="561" y="351"/>
                    <a:pt x="553" y="388"/>
                    <a:pt x="518" y="403"/>
                  </a:cubicBezTo>
                  <a:cubicBezTo>
                    <a:pt x="512" y="405"/>
                    <a:pt x="508" y="412"/>
                    <a:pt x="502" y="417"/>
                  </a:cubicBezTo>
                  <a:cubicBezTo>
                    <a:pt x="502" y="418"/>
                    <a:pt x="502" y="420"/>
                    <a:pt x="501" y="421"/>
                  </a:cubicBezTo>
                  <a:cubicBezTo>
                    <a:pt x="494" y="441"/>
                    <a:pt x="470" y="442"/>
                    <a:pt x="461" y="455"/>
                  </a:cubicBezTo>
                  <a:cubicBezTo>
                    <a:pt x="450" y="470"/>
                    <a:pt x="444" y="487"/>
                    <a:pt x="425" y="495"/>
                  </a:cubicBezTo>
                  <a:cubicBezTo>
                    <a:pt x="420" y="497"/>
                    <a:pt x="413" y="503"/>
                    <a:pt x="411" y="509"/>
                  </a:cubicBezTo>
                  <a:cubicBezTo>
                    <a:pt x="395" y="546"/>
                    <a:pt x="359" y="554"/>
                    <a:pt x="330" y="525"/>
                  </a:cubicBezTo>
                  <a:cubicBezTo>
                    <a:pt x="314" y="510"/>
                    <a:pt x="300" y="494"/>
                    <a:pt x="280" y="473"/>
                  </a:cubicBezTo>
                  <a:cubicBezTo>
                    <a:pt x="272" y="484"/>
                    <a:pt x="266" y="492"/>
                    <a:pt x="260" y="500"/>
                  </a:cubicBezTo>
                  <a:cubicBezTo>
                    <a:pt x="250" y="512"/>
                    <a:pt x="236" y="518"/>
                    <a:pt x="223" y="509"/>
                  </a:cubicBezTo>
                  <a:cubicBezTo>
                    <a:pt x="214" y="502"/>
                    <a:pt x="209" y="488"/>
                    <a:pt x="202" y="477"/>
                  </a:cubicBezTo>
                  <a:cubicBezTo>
                    <a:pt x="201" y="475"/>
                    <a:pt x="202" y="472"/>
                    <a:pt x="202" y="469"/>
                  </a:cubicBezTo>
                  <a:cubicBezTo>
                    <a:pt x="163" y="463"/>
                    <a:pt x="154" y="452"/>
                    <a:pt x="157" y="421"/>
                  </a:cubicBezTo>
                  <a:cubicBezTo>
                    <a:pt x="121" y="421"/>
                    <a:pt x="110" y="411"/>
                    <a:pt x="110" y="376"/>
                  </a:cubicBezTo>
                  <a:cubicBezTo>
                    <a:pt x="89" y="375"/>
                    <a:pt x="64" y="371"/>
                    <a:pt x="66" y="345"/>
                  </a:cubicBezTo>
                  <a:cubicBezTo>
                    <a:pt x="67" y="328"/>
                    <a:pt x="82" y="312"/>
                    <a:pt x="93" y="292"/>
                  </a:cubicBezTo>
                  <a:cubicBezTo>
                    <a:pt x="70" y="269"/>
                    <a:pt x="44" y="243"/>
                    <a:pt x="18" y="217"/>
                  </a:cubicBezTo>
                  <a:cubicBezTo>
                    <a:pt x="11" y="210"/>
                    <a:pt x="0" y="202"/>
                    <a:pt x="11" y="191"/>
                  </a:cubicBezTo>
                  <a:cubicBezTo>
                    <a:pt x="22" y="181"/>
                    <a:pt x="31" y="189"/>
                    <a:pt x="38" y="197"/>
                  </a:cubicBezTo>
                  <a:cubicBezTo>
                    <a:pt x="61" y="220"/>
                    <a:pt x="84" y="243"/>
                    <a:pt x="108" y="266"/>
                  </a:cubicBezTo>
                  <a:cubicBezTo>
                    <a:pt x="112" y="270"/>
                    <a:pt x="118" y="273"/>
                    <a:pt x="122" y="273"/>
                  </a:cubicBezTo>
                  <a:cubicBezTo>
                    <a:pt x="156" y="269"/>
                    <a:pt x="171" y="283"/>
                    <a:pt x="168" y="316"/>
                  </a:cubicBezTo>
                  <a:cubicBezTo>
                    <a:pt x="200" y="314"/>
                    <a:pt x="213" y="326"/>
                    <a:pt x="215" y="361"/>
                  </a:cubicBezTo>
                  <a:cubicBezTo>
                    <a:pt x="251" y="365"/>
                    <a:pt x="263" y="377"/>
                    <a:pt x="260" y="405"/>
                  </a:cubicBezTo>
                  <a:cubicBezTo>
                    <a:pt x="272" y="409"/>
                    <a:pt x="285" y="411"/>
                    <a:pt x="295" y="418"/>
                  </a:cubicBezTo>
                  <a:cubicBezTo>
                    <a:pt x="307" y="427"/>
                    <a:pt x="301" y="446"/>
                    <a:pt x="306" y="453"/>
                  </a:cubicBezTo>
                  <a:cubicBezTo>
                    <a:pt x="322" y="476"/>
                    <a:pt x="344" y="494"/>
                    <a:pt x="366" y="513"/>
                  </a:cubicBezTo>
                  <a:cubicBezTo>
                    <a:pt x="367" y="514"/>
                    <a:pt x="379" y="507"/>
                    <a:pt x="381" y="502"/>
                  </a:cubicBezTo>
                  <a:cubicBezTo>
                    <a:pt x="383" y="496"/>
                    <a:pt x="381" y="487"/>
                    <a:pt x="377" y="482"/>
                  </a:cubicBezTo>
                  <a:cubicBezTo>
                    <a:pt x="367" y="469"/>
                    <a:pt x="353" y="459"/>
                    <a:pt x="343" y="446"/>
                  </a:cubicBezTo>
                  <a:cubicBezTo>
                    <a:pt x="338" y="440"/>
                    <a:pt x="339" y="430"/>
                    <a:pt x="337" y="422"/>
                  </a:cubicBezTo>
                  <a:cubicBezTo>
                    <a:pt x="346" y="424"/>
                    <a:pt x="356" y="422"/>
                    <a:pt x="362" y="427"/>
                  </a:cubicBezTo>
                  <a:cubicBezTo>
                    <a:pt x="375" y="436"/>
                    <a:pt x="386" y="449"/>
                    <a:pt x="397" y="460"/>
                  </a:cubicBezTo>
                  <a:cubicBezTo>
                    <a:pt x="406" y="470"/>
                    <a:pt x="415" y="470"/>
                    <a:pt x="425" y="461"/>
                  </a:cubicBezTo>
                  <a:cubicBezTo>
                    <a:pt x="434" y="452"/>
                    <a:pt x="430" y="443"/>
                    <a:pt x="422" y="435"/>
                  </a:cubicBezTo>
                  <a:cubicBezTo>
                    <a:pt x="410" y="423"/>
                    <a:pt x="397" y="411"/>
                    <a:pt x="386" y="398"/>
                  </a:cubicBezTo>
                  <a:cubicBezTo>
                    <a:pt x="382" y="393"/>
                    <a:pt x="384" y="383"/>
                    <a:pt x="384" y="376"/>
                  </a:cubicBezTo>
                  <a:cubicBezTo>
                    <a:pt x="391" y="376"/>
                    <a:pt x="401" y="374"/>
                    <a:pt x="406" y="378"/>
                  </a:cubicBezTo>
                  <a:cubicBezTo>
                    <a:pt x="420" y="389"/>
                    <a:pt x="431" y="404"/>
                    <a:pt x="445" y="415"/>
                  </a:cubicBezTo>
                  <a:cubicBezTo>
                    <a:pt x="450" y="419"/>
                    <a:pt x="463" y="420"/>
                    <a:pt x="469" y="417"/>
                  </a:cubicBezTo>
                  <a:cubicBezTo>
                    <a:pt x="478" y="411"/>
                    <a:pt x="478" y="400"/>
                    <a:pt x="470" y="391"/>
                  </a:cubicBezTo>
                  <a:cubicBezTo>
                    <a:pt x="458" y="379"/>
                    <a:pt x="444" y="367"/>
                    <a:pt x="434" y="354"/>
                  </a:cubicBezTo>
                  <a:cubicBezTo>
                    <a:pt x="429" y="348"/>
                    <a:pt x="431" y="338"/>
                    <a:pt x="429" y="330"/>
                  </a:cubicBezTo>
                  <a:cubicBezTo>
                    <a:pt x="438" y="331"/>
                    <a:pt x="448" y="330"/>
                    <a:pt x="454" y="334"/>
                  </a:cubicBezTo>
                  <a:cubicBezTo>
                    <a:pt x="467" y="344"/>
                    <a:pt x="478" y="357"/>
                    <a:pt x="489" y="369"/>
                  </a:cubicBezTo>
                  <a:cubicBezTo>
                    <a:pt x="498" y="377"/>
                    <a:pt x="507" y="379"/>
                    <a:pt x="516" y="371"/>
                  </a:cubicBezTo>
                  <a:cubicBezTo>
                    <a:pt x="524" y="362"/>
                    <a:pt x="524" y="353"/>
                    <a:pt x="515" y="345"/>
                  </a:cubicBezTo>
                  <a:cubicBezTo>
                    <a:pt x="456" y="285"/>
                    <a:pt x="396" y="225"/>
                    <a:pt x="336" y="165"/>
                  </a:cubicBezTo>
                  <a:cubicBezTo>
                    <a:pt x="323" y="152"/>
                    <a:pt x="312" y="159"/>
                    <a:pt x="304" y="169"/>
                  </a:cubicBezTo>
                  <a:cubicBezTo>
                    <a:pt x="293" y="184"/>
                    <a:pt x="284" y="201"/>
                    <a:pt x="275" y="217"/>
                  </a:cubicBezTo>
                  <a:cubicBezTo>
                    <a:pt x="262" y="238"/>
                    <a:pt x="246" y="253"/>
                    <a:pt x="219" y="252"/>
                  </a:cubicBezTo>
                  <a:cubicBezTo>
                    <a:pt x="182" y="250"/>
                    <a:pt x="160" y="215"/>
                    <a:pt x="174" y="181"/>
                  </a:cubicBezTo>
                  <a:cubicBezTo>
                    <a:pt x="190" y="143"/>
                    <a:pt x="207" y="104"/>
                    <a:pt x="223" y="66"/>
                  </a:cubicBezTo>
                  <a:cubicBezTo>
                    <a:pt x="242" y="22"/>
                    <a:pt x="285" y="0"/>
                    <a:pt x="331" y="13"/>
                  </a:cubicBezTo>
                  <a:cubicBezTo>
                    <a:pt x="375" y="26"/>
                    <a:pt x="419" y="40"/>
                    <a:pt x="462" y="54"/>
                  </a:cubicBezTo>
                  <a:cubicBezTo>
                    <a:pt x="470" y="57"/>
                    <a:pt x="478" y="62"/>
                    <a:pt x="484" y="68"/>
                  </a:cubicBezTo>
                  <a:cubicBezTo>
                    <a:pt x="523" y="107"/>
                    <a:pt x="562" y="146"/>
                    <a:pt x="601" y="185"/>
                  </a:cubicBezTo>
                  <a:cubicBezTo>
                    <a:pt x="615" y="199"/>
                    <a:pt x="614" y="209"/>
                    <a:pt x="601" y="221"/>
                  </a:cubicBezTo>
                  <a:cubicBezTo>
                    <a:pt x="573" y="248"/>
                    <a:pt x="545" y="275"/>
                    <a:pt x="515" y="3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678" y="2425"/>
              <a:ext cx="432" cy="1119"/>
            </a:xfrm>
            <a:custGeom>
              <a:avLst/>
              <a:gdLst>
                <a:gd name="T0" fmla="*/ 0 w 206"/>
                <a:gd name="T1" fmla="*/ 266 h 533"/>
                <a:gd name="T2" fmla="*/ 0 w 206"/>
                <a:gd name="T3" fmla="*/ 52 h 533"/>
                <a:gd name="T4" fmla="*/ 52 w 206"/>
                <a:gd name="T5" fmla="*/ 1 h 533"/>
                <a:gd name="T6" fmla="*/ 155 w 206"/>
                <a:gd name="T7" fmla="*/ 1 h 533"/>
                <a:gd name="T8" fmla="*/ 205 w 206"/>
                <a:gd name="T9" fmla="*/ 50 h 533"/>
                <a:gd name="T10" fmla="*/ 205 w 206"/>
                <a:gd name="T11" fmla="*/ 483 h 533"/>
                <a:gd name="T12" fmla="*/ 155 w 206"/>
                <a:gd name="T13" fmla="*/ 533 h 533"/>
                <a:gd name="T14" fmla="*/ 50 w 206"/>
                <a:gd name="T15" fmla="*/ 533 h 533"/>
                <a:gd name="T16" fmla="*/ 0 w 206"/>
                <a:gd name="T17" fmla="*/ 483 h 533"/>
                <a:gd name="T18" fmla="*/ 0 w 206"/>
                <a:gd name="T19" fmla="*/ 26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533">
                  <a:moveTo>
                    <a:pt x="0" y="266"/>
                  </a:moveTo>
                  <a:cubicBezTo>
                    <a:pt x="0" y="194"/>
                    <a:pt x="0" y="123"/>
                    <a:pt x="0" y="52"/>
                  </a:cubicBezTo>
                  <a:cubicBezTo>
                    <a:pt x="0" y="18"/>
                    <a:pt x="17" y="1"/>
                    <a:pt x="52" y="1"/>
                  </a:cubicBezTo>
                  <a:cubicBezTo>
                    <a:pt x="86" y="0"/>
                    <a:pt x="121" y="0"/>
                    <a:pt x="155" y="1"/>
                  </a:cubicBezTo>
                  <a:cubicBezTo>
                    <a:pt x="187" y="1"/>
                    <a:pt x="205" y="18"/>
                    <a:pt x="205" y="50"/>
                  </a:cubicBezTo>
                  <a:cubicBezTo>
                    <a:pt x="206" y="195"/>
                    <a:pt x="206" y="339"/>
                    <a:pt x="205" y="483"/>
                  </a:cubicBezTo>
                  <a:cubicBezTo>
                    <a:pt x="205" y="516"/>
                    <a:pt x="187" y="533"/>
                    <a:pt x="155" y="533"/>
                  </a:cubicBezTo>
                  <a:cubicBezTo>
                    <a:pt x="120" y="533"/>
                    <a:pt x="85" y="533"/>
                    <a:pt x="50" y="533"/>
                  </a:cubicBezTo>
                  <a:cubicBezTo>
                    <a:pt x="18" y="533"/>
                    <a:pt x="0" y="515"/>
                    <a:pt x="0" y="483"/>
                  </a:cubicBezTo>
                  <a:cubicBezTo>
                    <a:pt x="0" y="411"/>
                    <a:pt x="0" y="338"/>
                    <a:pt x="0" y="2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971" y="2425"/>
              <a:ext cx="432" cy="1119"/>
            </a:xfrm>
            <a:custGeom>
              <a:avLst/>
              <a:gdLst>
                <a:gd name="T0" fmla="*/ 1 w 206"/>
                <a:gd name="T1" fmla="*/ 265 h 533"/>
                <a:gd name="T2" fmla="*/ 1 w 206"/>
                <a:gd name="T3" fmla="*/ 55 h 533"/>
                <a:gd name="T4" fmla="*/ 55 w 206"/>
                <a:gd name="T5" fmla="*/ 1 h 533"/>
                <a:gd name="T6" fmla="*/ 157 w 206"/>
                <a:gd name="T7" fmla="*/ 1 h 533"/>
                <a:gd name="T8" fmla="*/ 206 w 206"/>
                <a:gd name="T9" fmla="*/ 49 h 533"/>
                <a:gd name="T10" fmla="*/ 206 w 206"/>
                <a:gd name="T11" fmla="*/ 485 h 533"/>
                <a:gd name="T12" fmla="*/ 159 w 206"/>
                <a:gd name="T13" fmla="*/ 533 h 533"/>
                <a:gd name="T14" fmla="*/ 49 w 206"/>
                <a:gd name="T15" fmla="*/ 533 h 533"/>
                <a:gd name="T16" fmla="*/ 1 w 206"/>
                <a:gd name="T17" fmla="*/ 483 h 533"/>
                <a:gd name="T18" fmla="*/ 1 w 206"/>
                <a:gd name="T19" fmla="*/ 265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533">
                  <a:moveTo>
                    <a:pt x="1" y="265"/>
                  </a:moveTo>
                  <a:cubicBezTo>
                    <a:pt x="1" y="195"/>
                    <a:pt x="1" y="125"/>
                    <a:pt x="1" y="55"/>
                  </a:cubicBezTo>
                  <a:cubicBezTo>
                    <a:pt x="1" y="17"/>
                    <a:pt x="17" y="1"/>
                    <a:pt x="55" y="1"/>
                  </a:cubicBezTo>
                  <a:cubicBezTo>
                    <a:pt x="89" y="0"/>
                    <a:pt x="123" y="0"/>
                    <a:pt x="157" y="1"/>
                  </a:cubicBezTo>
                  <a:cubicBezTo>
                    <a:pt x="188" y="1"/>
                    <a:pt x="206" y="19"/>
                    <a:pt x="206" y="49"/>
                  </a:cubicBezTo>
                  <a:cubicBezTo>
                    <a:pt x="206" y="194"/>
                    <a:pt x="206" y="340"/>
                    <a:pt x="206" y="485"/>
                  </a:cubicBezTo>
                  <a:cubicBezTo>
                    <a:pt x="206" y="514"/>
                    <a:pt x="188" y="532"/>
                    <a:pt x="159" y="533"/>
                  </a:cubicBezTo>
                  <a:cubicBezTo>
                    <a:pt x="122" y="533"/>
                    <a:pt x="85" y="533"/>
                    <a:pt x="49" y="533"/>
                  </a:cubicBezTo>
                  <a:cubicBezTo>
                    <a:pt x="19" y="533"/>
                    <a:pt x="1" y="515"/>
                    <a:pt x="1" y="483"/>
                  </a:cubicBezTo>
                  <a:cubicBezTo>
                    <a:pt x="0" y="411"/>
                    <a:pt x="1" y="338"/>
                    <a:pt x="1" y="2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39" y="2717"/>
              <a:ext cx="434" cy="827"/>
            </a:xfrm>
            <a:custGeom>
              <a:avLst/>
              <a:gdLst>
                <a:gd name="T0" fmla="*/ 207 w 207"/>
                <a:gd name="T1" fmla="*/ 198 h 394"/>
                <a:gd name="T2" fmla="*/ 207 w 207"/>
                <a:gd name="T3" fmla="*/ 338 h 394"/>
                <a:gd name="T4" fmla="*/ 151 w 207"/>
                <a:gd name="T5" fmla="*/ 394 h 394"/>
                <a:gd name="T6" fmla="*/ 54 w 207"/>
                <a:gd name="T7" fmla="*/ 394 h 394"/>
                <a:gd name="T8" fmla="*/ 0 w 207"/>
                <a:gd name="T9" fmla="*/ 339 h 394"/>
                <a:gd name="T10" fmla="*/ 0 w 207"/>
                <a:gd name="T11" fmla="*/ 132 h 394"/>
                <a:gd name="T12" fmla="*/ 0 w 207"/>
                <a:gd name="T13" fmla="*/ 52 h 394"/>
                <a:gd name="T14" fmla="*/ 51 w 207"/>
                <a:gd name="T15" fmla="*/ 0 h 394"/>
                <a:gd name="T16" fmla="*/ 154 w 207"/>
                <a:gd name="T17" fmla="*/ 0 h 394"/>
                <a:gd name="T18" fmla="*/ 207 w 207"/>
                <a:gd name="T19" fmla="*/ 54 h 394"/>
                <a:gd name="T20" fmla="*/ 207 w 207"/>
                <a:gd name="T21" fmla="*/ 198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7" h="394">
                  <a:moveTo>
                    <a:pt x="207" y="198"/>
                  </a:moveTo>
                  <a:cubicBezTo>
                    <a:pt x="207" y="244"/>
                    <a:pt x="207" y="291"/>
                    <a:pt x="207" y="338"/>
                  </a:cubicBezTo>
                  <a:cubicBezTo>
                    <a:pt x="207" y="376"/>
                    <a:pt x="190" y="394"/>
                    <a:pt x="151" y="394"/>
                  </a:cubicBezTo>
                  <a:cubicBezTo>
                    <a:pt x="119" y="394"/>
                    <a:pt x="86" y="394"/>
                    <a:pt x="54" y="394"/>
                  </a:cubicBezTo>
                  <a:cubicBezTo>
                    <a:pt x="18" y="394"/>
                    <a:pt x="0" y="376"/>
                    <a:pt x="0" y="339"/>
                  </a:cubicBezTo>
                  <a:cubicBezTo>
                    <a:pt x="0" y="270"/>
                    <a:pt x="0" y="201"/>
                    <a:pt x="0" y="132"/>
                  </a:cubicBezTo>
                  <a:cubicBezTo>
                    <a:pt x="0" y="105"/>
                    <a:pt x="0" y="79"/>
                    <a:pt x="0" y="52"/>
                  </a:cubicBezTo>
                  <a:cubicBezTo>
                    <a:pt x="1" y="19"/>
                    <a:pt x="18" y="1"/>
                    <a:pt x="51" y="0"/>
                  </a:cubicBezTo>
                  <a:cubicBezTo>
                    <a:pt x="85" y="0"/>
                    <a:pt x="120" y="0"/>
                    <a:pt x="154" y="0"/>
                  </a:cubicBezTo>
                  <a:cubicBezTo>
                    <a:pt x="190" y="1"/>
                    <a:pt x="207" y="19"/>
                    <a:pt x="207" y="54"/>
                  </a:cubicBezTo>
                  <a:cubicBezTo>
                    <a:pt x="207" y="102"/>
                    <a:pt x="207" y="150"/>
                    <a:pt x="207" y="1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108" y="2715"/>
              <a:ext cx="434" cy="829"/>
            </a:xfrm>
            <a:custGeom>
              <a:avLst/>
              <a:gdLst>
                <a:gd name="T0" fmla="*/ 0 w 207"/>
                <a:gd name="T1" fmla="*/ 197 h 395"/>
                <a:gd name="T2" fmla="*/ 0 w 207"/>
                <a:gd name="T3" fmla="*/ 53 h 395"/>
                <a:gd name="T4" fmla="*/ 50 w 207"/>
                <a:gd name="T5" fmla="*/ 1 h 395"/>
                <a:gd name="T6" fmla="*/ 152 w 207"/>
                <a:gd name="T7" fmla="*/ 1 h 395"/>
                <a:gd name="T8" fmla="*/ 207 w 207"/>
                <a:gd name="T9" fmla="*/ 57 h 395"/>
                <a:gd name="T10" fmla="*/ 207 w 207"/>
                <a:gd name="T11" fmla="*/ 246 h 395"/>
                <a:gd name="T12" fmla="*/ 207 w 207"/>
                <a:gd name="T13" fmla="*/ 340 h 395"/>
                <a:gd name="T14" fmla="*/ 152 w 207"/>
                <a:gd name="T15" fmla="*/ 395 h 395"/>
                <a:gd name="T16" fmla="*/ 52 w 207"/>
                <a:gd name="T17" fmla="*/ 395 h 395"/>
                <a:gd name="T18" fmla="*/ 0 w 207"/>
                <a:gd name="T19" fmla="*/ 343 h 395"/>
                <a:gd name="T20" fmla="*/ 0 w 207"/>
                <a:gd name="T21" fmla="*/ 197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7" h="395">
                  <a:moveTo>
                    <a:pt x="0" y="197"/>
                  </a:moveTo>
                  <a:cubicBezTo>
                    <a:pt x="0" y="149"/>
                    <a:pt x="0" y="101"/>
                    <a:pt x="0" y="53"/>
                  </a:cubicBezTo>
                  <a:cubicBezTo>
                    <a:pt x="0" y="20"/>
                    <a:pt x="17" y="2"/>
                    <a:pt x="50" y="1"/>
                  </a:cubicBezTo>
                  <a:cubicBezTo>
                    <a:pt x="84" y="0"/>
                    <a:pt x="118" y="1"/>
                    <a:pt x="152" y="1"/>
                  </a:cubicBezTo>
                  <a:cubicBezTo>
                    <a:pt x="190" y="2"/>
                    <a:pt x="207" y="19"/>
                    <a:pt x="207" y="57"/>
                  </a:cubicBezTo>
                  <a:cubicBezTo>
                    <a:pt x="207" y="120"/>
                    <a:pt x="207" y="183"/>
                    <a:pt x="207" y="246"/>
                  </a:cubicBezTo>
                  <a:cubicBezTo>
                    <a:pt x="207" y="277"/>
                    <a:pt x="207" y="309"/>
                    <a:pt x="207" y="340"/>
                  </a:cubicBezTo>
                  <a:cubicBezTo>
                    <a:pt x="207" y="378"/>
                    <a:pt x="189" y="395"/>
                    <a:pt x="152" y="395"/>
                  </a:cubicBezTo>
                  <a:cubicBezTo>
                    <a:pt x="119" y="395"/>
                    <a:pt x="85" y="395"/>
                    <a:pt x="52" y="395"/>
                  </a:cubicBezTo>
                  <a:cubicBezTo>
                    <a:pt x="19" y="395"/>
                    <a:pt x="1" y="377"/>
                    <a:pt x="0" y="343"/>
                  </a:cubicBezTo>
                  <a:cubicBezTo>
                    <a:pt x="0" y="294"/>
                    <a:pt x="0" y="246"/>
                    <a:pt x="0" y="1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3" name="Flying impression design ——飞印象设计是一家专业的广告设计制作工作室，专注于平面、OFFICE、摄影等业务，工作室成立于2016年，拥有高水平的设计团队，已经立足于市场，今后将输出更多精致作品。"/>
            <p:cNvSpPr>
              <a:spLocks noEditPoints="1"/>
            </p:cNvSpPr>
            <p:nvPr/>
          </p:nvSpPr>
          <p:spPr bwMode="auto">
            <a:xfrm>
              <a:off x="2309" y="1388"/>
              <a:ext cx="470" cy="468"/>
            </a:xfrm>
            <a:custGeom>
              <a:avLst/>
              <a:gdLst>
                <a:gd name="T0" fmla="*/ 75 w 224"/>
                <a:gd name="T1" fmla="*/ 0 h 223"/>
                <a:gd name="T2" fmla="*/ 97 w 224"/>
                <a:gd name="T3" fmla="*/ 14 h 223"/>
                <a:gd name="T4" fmla="*/ 207 w 224"/>
                <a:gd name="T5" fmla="*/ 124 h 223"/>
                <a:gd name="T6" fmla="*/ 208 w 224"/>
                <a:gd name="T7" fmla="*/ 173 h 223"/>
                <a:gd name="T8" fmla="*/ 174 w 224"/>
                <a:gd name="T9" fmla="*/ 207 h 223"/>
                <a:gd name="T10" fmla="*/ 127 w 224"/>
                <a:gd name="T11" fmla="*/ 207 h 223"/>
                <a:gd name="T12" fmla="*/ 17 w 224"/>
                <a:gd name="T13" fmla="*/ 97 h 223"/>
                <a:gd name="T14" fmla="*/ 16 w 224"/>
                <a:gd name="T15" fmla="*/ 49 h 223"/>
                <a:gd name="T16" fmla="*/ 52 w 224"/>
                <a:gd name="T17" fmla="*/ 13 h 223"/>
                <a:gd name="T18" fmla="*/ 75 w 224"/>
                <a:gd name="T19" fmla="*/ 0 h 223"/>
                <a:gd name="T20" fmla="*/ 174 w 224"/>
                <a:gd name="T21" fmla="*/ 158 h 223"/>
                <a:gd name="T22" fmla="*/ 151 w 224"/>
                <a:gd name="T23" fmla="*/ 141 h 223"/>
                <a:gd name="T24" fmla="*/ 127 w 224"/>
                <a:gd name="T25" fmla="*/ 163 h 223"/>
                <a:gd name="T26" fmla="*/ 148 w 224"/>
                <a:gd name="T27" fmla="*/ 187 h 223"/>
                <a:gd name="T28" fmla="*/ 174 w 224"/>
                <a:gd name="T29" fmla="*/ 15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4" h="223">
                  <a:moveTo>
                    <a:pt x="75" y="0"/>
                  </a:moveTo>
                  <a:cubicBezTo>
                    <a:pt x="83" y="5"/>
                    <a:pt x="91" y="8"/>
                    <a:pt x="97" y="14"/>
                  </a:cubicBezTo>
                  <a:cubicBezTo>
                    <a:pt x="134" y="51"/>
                    <a:pt x="171" y="87"/>
                    <a:pt x="207" y="124"/>
                  </a:cubicBezTo>
                  <a:cubicBezTo>
                    <a:pt x="224" y="142"/>
                    <a:pt x="224" y="156"/>
                    <a:pt x="208" y="173"/>
                  </a:cubicBezTo>
                  <a:cubicBezTo>
                    <a:pt x="197" y="184"/>
                    <a:pt x="185" y="196"/>
                    <a:pt x="174" y="207"/>
                  </a:cubicBezTo>
                  <a:cubicBezTo>
                    <a:pt x="157" y="223"/>
                    <a:pt x="143" y="223"/>
                    <a:pt x="127" y="207"/>
                  </a:cubicBezTo>
                  <a:cubicBezTo>
                    <a:pt x="90" y="171"/>
                    <a:pt x="53" y="134"/>
                    <a:pt x="17" y="97"/>
                  </a:cubicBezTo>
                  <a:cubicBezTo>
                    <a:pt x="0" y="80"/>
                    <a:pt x="0" y="66"/>
                    <a:pt x="16" y="49"/>
                  </a:cubicBezTo>
                  <a:cubicBezTo>
                    <a:pt x="28" y="37"/>
                    <a:pt x="39" y="24"/>
                    <a:pt x="52" y="13"/>
                  </a:cubicBezTo>
                  <a:cubicBezTo>
                    <a:pt x="58" y="8"/>
                    <a:pt x="66" y="5"/>
                    <a:pt x="75" y="0"/>
                  </a:cubicBezTo>
                  <a:close/>
                  <a:moveTo>
                    <a:pt x="174" y="158"/>
                  </a:moveTo>
                  <a:cubicBezTo>
                    <a:pt x="168" y="153"/>
                    <a:pt x="161" y="142"/>
                    <a:pt x="151" y="141"/>
                  </a:cubicBezTo>
                  <a:cubicBezTo>
                    <a:pt x="138" y="139"/>
                    <a:pt x="128" y="148"/>
                    <a:pt x="127" y="163"/>
                  </a:cubicBezTo>
                  <a:cubicBezTo>
                    <a:pt x="127" y="178"/>
                    <a:pt x="134" y="186"/>
                    <a:pt x="148" y="187"/>
                  </a:cubicBezTo>
                  <a:cubicBezTo>
                    <a:pt x="163" y="188"/>
                    <a:pt x="171" y="179"/>
                    <a:pt x="174" y="1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2000" advTm="3000">
        <p14:prism dir="u" isContent="1"/>
      </p:transition>
    </mc:Choice>
    <mc:Fallback>
      <p:transition spd="slow" advTm="3000">
        <p:fade/>
      </p:transition>
    </mc:Fallback>
  </mc:AlternateContent>
</p:sld>
</file>

<file path=ppt/tags/tag1.xml><?xml version="1.0" encoding="utf-8"?>
<p:tagLst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3050</Words>
  <Application>WPS Presentation</Application>
  <PresentationFormat>宽屏</PresentationFormat>
  <Paragraphs>103</Paragraphs>
  <Slides>10</Slides>
  <Notes>1</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10</vt:i4>
      </vt:variant>
    </vt:vector>
  </HeadingPairs>
  <TitlesOfParts>
    <vt:vector size="23" baseType="lpstr">
      <vt:lpstr>Arial</vt:lpstr>
      <vt:lpstr>SimSun</vt:lpstr>
      <vt:lpstr>Wingdings</vt:lpstr>
      <vt:lpstr>文泉驿微米黑</vt:lpstr>
      <vt:lpstr>Microsoft YaHei</vt:lpstr>
      <vt:lpstr>Gill Sans</vt:lpstr>
      <vt:lpstr>Arial Unicode MS</vt:lpstr>
      <vt:lpstr>DengXian Light</vt:lpstr>
      <vt:lpstr>DengXian</vt:lpstr>
      <vt:lpstr>Gill Sans MT</vt:lpstr>
      <vt:lpstr>Times New Roman</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赵 飞</dc:creator>
  <cp:lastModifiedBy>TUBA BAŞ</cp:lastModifiedBy>
  <cp:revision>16</cp:revision>
  <dcterms:created xsi:type="dcterms:W3CDTF">2018-09-07T06:38:00Z</dcterms:created>
  <dcterms:modified xsi:type="dcterms:W3CDTF">2023-05-30T15:42:04Z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1033-11.2.0.11219</vt:lpwstr>
  </property>
  <property fmtid="{D5CDD505-2E9C-101B-9397-08002B2CF9AE}" pid="3" name="ICV">
    <vt:lpwstr>F1CDA33661B64424ABC3D726D2CEEC1B</vt:lpwstr>
  </property>
</Properties>
</file>

<file path=docProps/thumbnail.jpeg>
</file>